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257" r:id="rId4"/>
    <p:sldId id="258" r:id="rId5"/>
    <p:sldId id="271" r:id="rId6"/>
    <p:sldId id="259" r:id="rId7"/>
    <p:sldId id="269" r:id="rId8"/>
    <p:sldId id="260" r:id="rId9"/>
    <p:sldId id="272" r:id="rId10"/>
    <p:sldId id="261" r:id="rId11"/>
    <p:sldId id="262" r:id="rId12"/>
    <p:sldId id="263" r:id="rId13"/>
    <p:sldId id="264" r:id="rId14"/>
    <p:sldId id="265" r:id="rId15"/>
    <p:sldId id="267" r:id="rId16"/>
    <p:sldId id="266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6E0"/>
    <a:srgbClr val="74C044"/>
    <a:srgbClr val="0875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852CA-7633-46FD-8EB6-718567174791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A1A28F-787A-42B3-B4A5-D9B73A9A0DF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A1A28F-787A-42B3-B4A5-D9B73A9A0DF2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F3F23-0F8D-4C47-970A-0855F9DFE83A}" type="datetimeFigureOut">
              <a:rPr lang="pt-PT" smtClean="0"/>
              <a:pPr/>
              <a:t>19-06-2014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7B6CC-457C-4695-8723-CDCB69C6116B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gi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2.gif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979712" y="4298320"/>
            <a:ext cx="5244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dirty="0" smtClean="0">
                <a:solidFill>
                  <a:srgbClr val="92D050"/>
                </a:solidFill>
                <a:latin typeface="Comic Sans MS" pitchFamily="66" charset="0"/>
                <a:cs typeface="Arial" panose="020B0604020202020204" pitchFamily="34" charset="0"/>
              </a:rPr>
              <a:t>A importância </a:t>
            </a:r>
          </a:p>
          <a:p>
            <a:pPr algn="ctr"/>
            <a:r>
              <a:rPr lang="pt-PT" sz="4000" dirty="0" smtClean="0">
                <a:solidFill>
                  <a:srgbClr val="92D050"/>
                </a:solidFill>
                <a:latin typeface="Comic Sans MS" pitchFamily="66" charset="0"/>
                <a:cs typeface="Arial" panose="020B0604020202020204" pitchFamily="34" charset="0"/>
              </a:rPr>
              <a:t>da Água</a:t>
            </a:r>
            <a:r>
              <a:rPr lang="pt-PT" sz="4000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 na Maçã </a:t>
            </a:r>
          </a:p>
          <a:p>
            <a:pPr algn="ctr"/>
            <a:r>
              <a:rPr lang="pt-PT" sz="4000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de Alcobaça</a:t>
            </a:r>
            <a:endParaRPr lang="pt-PT" sz="4000" dirty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88230" y="0"/>
            <a:ext cx="312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2564904"/>
            <a:ext cx="1362056" cy="1628058"/>
          </a:xfrm>
          <a:prstGeom prst="rect">
            <a:avLst/>
          </a:prstGeom>
        </p:spPr>
      </p:pic>
      <p:pic>
        <p:nvPicPr>
          <p:cNvPr id="9" name="Imagem 8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284984"/>
            <a:ext cx="2488730" cy="262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Imagem 52" descr="00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4581128"/>
            <a:ext cx="4456863" cy="132055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395536" y="404664"/>
            <a:ext cx="661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Uso da água 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em fruticultura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1835696" y="2536927"/>
            <a:ext cx="1029120" cy="603298"/>
            <a:chOff x="5436096" y="4149080"/>
            <a:chExt cx="614164" cy="360040"/>
          </a:xfrm>
        </p:grpSpPr>
        <p:sp>
          <p:nvSpPr>
            <p:cNvPr id="15" name="Seta para cima 14"/>
            <p:cNvSpPr/>
            <p:nvPr/>
          </p:nvSpPr>
          <p:spPr>
            <a:xfrm>
              <a:off x="5436096" y="4149080"/>
              <a:ext cx="180020" cy="360040"/>
            </a:xfrm>
            <a:prstGeom prst="up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74C044"/>
                </a:solidFill>
              </a:endParaRPr>
            </a:p>
          </p:txBody>
        </p:sp>
        <p:sp>
          <p:nvSpPr>
            <p:cNvPr id="16" name="Seta para cima 15"/>
            <p:cNvSpPr/>
            <p:nvPr/>
          </p:nvSpPr>
          <p:spPr>
            <a:xfrm>
              <a:off x="5654216" y="4149080"/>
              <a:ext cx="180020" cy="360040"/>
            </a:xfrm>
            <a:prstGeom prst="up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74C044"/>
                </a:solidFill>
              </a:endParaRPr>
            </a:p>
          </p:txBody>
        </p:sp>
        <p:sp>
          <p:nvSpPr>
            <p:cNvPr id="17" name="Seta para cima 16"/>
            <p:cNvSpPr/>
            <p:nvPr/>
          </p:nvSpPr>
          <p:spPr>
            <a:xfrm>
              <a:off x="5870240" y="4149080"/>
              <a:ext cx="180020" cy="360040"/>
            </a:xfrm>
            <a:prstGeom prst="up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74C044"/>
                </a:solidFill>
              </a:endParaRPr>
            </a:p>
          </p:txBody>
        </p:sp>
      </p:grpSp>
      <p:grpSp>
        <p:nvGrpSpPr>
          <p:cNvPr id="44" name="Grupo 43"/>
          <p:cNvGrpSpPr/>
          <p:nvPr/>
        </p:nvGrpSpPr>
        <p:grpSpPr>
          <a:xfrm>
            <a:off x="4042031" y="4579733"/>
            <a:ext cx="1206597" cy="603298"/>
            <a:chOff x="6876256" y="5517232"/>
            <a:chExt cx="720080" cy="360040"/>
          </a:xfrm>
        </p:grpSpPr>
        <p:sp>
          <p:nvSpPr>
            <p:cNvPr id="24" name="Seta para baixo 23"/>
            <p:cNvSpPr/>
            <p:nvPr/>
          </p:nvSpPr>
          <p:spPr>
            <a:xfrm>
              <a:off x="6876256" y="5517232"/>
              <a:ext cx="196974" cy="360040"/>
            </a:xfrm>
            <a:prstGeom prst="down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5" name="Seta para baixo 24"/>
            <p:cNvSpPr/>
            <p:nvPr/>
          </p:nvSpPr>
          <p:spPr>
            <a:xfrm>
              <a:off x="7135713" y="5517232"/>
              <a:ext cx="196974" cy="360040"/>
            </a:xfrm>
            <a:prstGeom prst="down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Seta para baixo 25"/>
            <p:cNvSpPr/>
            <p:nvPr/>
          </p:nvSpPr>
          <p:spPr>
            <a:xfrm>
              <a:off x="7399362" y="5517232"/>
              <a:ext cx="196974" cy="360040"/>
            </a:xfrm>
            <a:prstGeom prst="down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5991152" y="4579733"/>
            <a:ext cx="1029120" cy="603298"/>
            <a:chOff x="7956376" y="5517232"/>
            <a:chExt cx="614164" cy="360040"/>
          </a:xfrm>
        </p:grpSpPr>
        <p:sp>
          <p:nvSpPr>
            <p:cNvPr id="28" name="Seta para cima 27"/>
            <p:cNvSpPr/>
            <p:nvPr/>
          </p:nvSpPr>
          <p:spPr>
            <a:xfrm>
              <a:off x="7956376" y="5517232"/>
              <a:ext cx="180020" cy="360040"/>
            </a:xfrm>
            <a:prstGeom prst="up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74C044"/>
                </a:solidFill>
              </a:endParaRPr>
            </a:p>
          </p:txBody>
        </p:sp>
        <p:sp>
          <p:nvSpPr>
            <p:cNvPr id="29" name="Seta para cima 28"/>
            <p:cNvSpPr/>
            <p:nvPr/>
          </p:nvSpPr>
          <p:spPr>
            <a:xfrm>
              <a:off x="8174496" y="5517232"/>
              <a:ext cx="180020" cy="360040"/>
            </a:xfrm>
            <a:prstGeom prst="up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74C044"/>
                </a:solidFill>
              </a:endParaRPr>
            </a:p>
          </p:txBody>
        </p:sp>
        <p:sp>
          <p:nvSpPr>
            <p:cNvPr id="30" name="Seta para cima 29"/>
            <p:cNvSpPr/>
            <p:nvPr/>
          </p:nvSpPr>
          <p:spPr>
            <a:xfrm>
              <a:off x="8390520" y="5517232"/>
              <a:ext cx="180020" cy="360040"/>
            </a:xfrm>
            <a:prstGeom prst="up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>
                <a:solidFill>
                  <a:srgbClr val="74C044"/>
                </a:solidFill>
              </a:endParaRPr>
            </a:p>
          </p:txBody>
        </p:sp>
      </p:grpSp>
      <p:sp>
        <p:nvSpPr>
          <p:cNvPr id="33" name="Rectângulo 32"/>
          <p:cNvSpPr/>
          <p:nvPr/>
        </p:nvSpPr>
        <p:spPr>
          <a:xfrm>
            <a:off x="4647973" y="2069922"/>
            <a:ext cx="37404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4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CONDENSAÇÃO</a:t>
            </a:r>
          </a:p>
          <a:p>
            <a:pPr algn="ctr"/>
            <a:r>
              <a:rPr lang="pt-PT" sz="14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FORMADA NAS </a:t>
            </a:r>
          </a:p>
          <a:p>
            <a:pPr algn="ctr"/>
            <a:r>
              <a:rPr lang="pt-PT" sz="14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NUVENS</a:t>
            </a:r>
            <a:endParaRPr lang="pt-PT" sz="1400" b="1" dirty="0">
              <a:solidFill>
                <a:srgbClr val="74C044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4" name="Rectângulo 33"/>
          <p:cNvSpPr/>
          <p:nvPr/>
        </p:nvSpPr>
        <p:spPr>
          <a:xfrm>
            <a:off x="1115616" y="1844824"/>
            <a:ext cx="24854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1400" b="1" dirty="0" smtClean="0">
                <a:solidFill>
                  <a:srgbClr val="74C044"/>
                </a:solidFill>
                <a:latin typeface="Comic Sans MS" pitchFamily="66" charset="0"/>
                <a:ea typeface="+mj-ea"/>
                <a:cs typeface="Arial" pitchFamily="34" charset="0"/>
              </a:rPr>
              <a:t>TRANSPIRAÇÃO </a:t>
            </a:r>
          </a:p>
          <a:p>
            <a:pPr lvl="0" algn="ctr"/>
            <a:r>
              <a:rPr lang="pt-PT" sz="1400" b="1" dirty="0" smtClean="0">
                <a:solidFill>
                  <a:srgbClr val="74C044"/>
                </a:solidFill>
                <a:latin typeface="Comic Sans MS" pitchFamily="66" charset="0"/>
                <a:ea typeface="+mj-ea"/>
                <a:cs typeface="Arial" pitchFamily="34" charset="0"/>
              </a:rPr>
              <a:t>ATRAVÉS</a:t>
            </a:r>
          </a:p>
          <a:p>
            <a:pPr lvl="0" algn="ctr"/>
            <a:r>
              <a:rPr lang="pt-PT" sz="1400" b="1" dirty="0" smtClean="0">
                <a:solidFill>
                  <a:srgbClr val="74C044"/>
                </a:solidFill>
                <a:latin typeface="Comic Sans MS" pitchFamily="66" charset="0"/>
                <a:ea typeface="+mj-ea"/>
                <a:cs typeface="Arial" pitchFamily="34" charset="0"/>
              </a:rPr>
              <a:t> DAS PLANTAS </a:t>
            </a:r>
            <a:endParaRPr lang="pt-PT" sz="1400" b="1" dirty="0">
              <a:solidFill>
                <a:srgbClr val="74C044"/>
              </a:solidFill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36" name="Rectângulo 35"/>
          <p:cNvSpPr/>
          <p:nvPr/>
        </p:nvSpPr>
        <p:spPr>
          <a:xfrm>
            <a:off x="3609467" y="4057908"/>
            <a:ext cx="20512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1400" b="1" dirty="0" smtClean="0">
                <a:solidFill>
                  <a:srgbClr val="74C044"/>
                </a:solidFill>
                <a:latin typeface="Comic Sans MS" pitchFamily="66" charset="0"/>
                <a:ea typeface="+mj-ea"/>
                <a:cs typeface="Arial" pitchFamily="34" charset="0"/>
              </a:rPr>
              <a:t>PRECIPITAÇÃO</a:t>
            </a:r>
          </a:p>
          <a:p>
            <a:pPr lvl="0" algn="ctr"/>
            <a:r>
              <a:rPr lang="pt-PT" sz="1400" b="1" dirty="0" smtClean="0">
                <a:solidFill>
                  <a:srgbClr val="74C044"/>
                </a:solidFill>
                <a:latin typeface="Comic Sans MS" pitchFamily="66" charset="0"/>
                <a:ea typeface="+mj-ea"/>
                <a:cs typeface="Arial" pitchFamily="34" charset="0"/>
              </a:rPr>
              <a:t>CHUVAS</a:t>
            </a:r>
            <a:endParaRPr lang="pt-PT" sz="1400" b="1" dirty="0">
              <a:solidFill>
                <a:srgbClr val="74C044"/>
              </a:solidFill>
              <a:latin typeface="Comic Sans MS" pitchFamily="66" charset="0"/>
              <a:ea typeface="+mj-ea"/>
              <a:cs typeface="Arial" pitchFamily="34" charset="0"/>
            </a:endParaRPr>
          </a:p>
        </p:txBody>
      </p:sp>
      <p:sp>
        <p:nvSpPr>
          <p:cNvPr id="37" name="Rectângulo 36"/>
          <p:cNvSpPr/>
          <p:nvPr/>
        </p:nvSpPr>
        <p:spPr>
          <a:xfrm>
            <a:off x="5460585" y="4077072"/>
            <a:ext cx="19917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sz="1400" b="1" dirty="0" smtClean="0">
                <a:solidFill>
                  <a:srgbClr val="74C044"/>
                </a:solidFill>
                <a:latin typeface="Comic Sans MS" pitchFamily="66" charset="0"/>
                <a:ea typeface="+mj-ea"/>
                <a:cs typeface="Arial" pitchFamily="34" charset="0"/>
              </a:rPr>
              <a:t>EVAPORAÇÃO</a:t>
            </a:r>
            <a:endParaRPr lang="pt-PT" sz="1400" b="1" dirty="0">
              <a:solidFill>
                <a:srgbClr val="74C044"/>
              </a:solidFill>
              <a:latin typeface="Comic Sans MS" pitchFamily="66" charset="0"/>
              <a:ea typeface="+mj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1556792"/>
            <a:ext cx="1812032" cy="176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2" name="Grupo 41"/>
          <p:cNvGrpSpPr/>
          <p:nvPr/>
        </p:nvGrpSpPr>
        <p:grpSpPr>
          <a:xfrm>
            <a:off x="6080290" y="1446270"/>
            <a:ext cx="723958" cy="1898006"/>
            <a:chOff x="8063880" y="3429000"/>
            <a:chExt cx="432048" cy="1132703"/>
          </a:xfrm>
        </p:grpSpPr>
        <p:sp>
          <p:nvSpPr>
            <p:cNvPr id="22" name="Seta para a esquerda 21"/>
            <p:cNvSpPr/>
            <p:nvPr/>
          </p:nvSpPr>
          <p:spPr>
            <a:xfrm>
              <a:off x="8063880" y="3429000"/>
              <a:ext cx="432048" cy="196599"/>
            </a:xfrm>
            <a:prstGeom prst="left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Seta para a esquerda 22"/>
            <p:cNvSpPr/>
            <p:nvPr/>
          </p:nvSpPr>
          <p:spPr>
            <a:xfrm>
              <a:off x="8063880" y="4365104"/>
              <a:ext cx="432048" cy="196599"/>
            </a:xfrm>
            <a:prstGeom prst="leftArrow">
              <a:avLst/>
            </a:prstGeom>
            <a:solidFill>
              <a:srgbClr val="0875B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1" name="CaixaDeTexto 30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Imagem 39" descr="patrocinio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-27384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14"/>
          <p:cNvSpPr txBox="1">
            <a:spLocks noChangeArrowheads="1"/>
          </p:cNvSpPr>
          <p:nvPr/>
        </p:nvSpPr>
        <p:spPr bwMode="auto">
          <a:xfrm>
            <a:off x="755576" y="1814621"/>
            <a:ext cx="691276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57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pt-PT" sz="1800" dirty="0" smtClean="0">
                <a:solidFill>
                  <a:srgbClr val="08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2000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A água, sendo um recurso escasso, tende a ser nos modernos sistemas de produção de fruta, um bem privilegiado, alvo de diversos trabalhos de investigação e experimentação.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pt-PT" sz="2000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  Novas técnicas de irrigação vêm sendo usadas com o recurso a novas tecnologias, procurando com o seu uso racional satisfazer as necessidades hídricas das plantas sem comprometer o equilíbrio e a sustentabilidade dos ecossistemas.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35696" y="764704"/>
            <a:ext cx="5250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Uso da água 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em fruticultura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" name="Imagem 13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ângulo 9"/>
          <p:cNvSpPr/>
          <p:nvPr/>
        </p:nvSpPr>
        <p:spPr>
          <a:xfrm>
            <a:off x="827584" y="1772816"/>
            <a:ext cx="69127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dirty="0" smtClean="0">
                <a:solidFill>
                  <a:srgbClr val="08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2000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Recorrendo </a:t>
            </a:r>
            <a:r>
              <a:rPr lang="pt-PT" sz="2000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a dotações otimizadas, os nutrientes veiculados com a água são disponibilizados junto às raízes, sem contribuírem para a lixiviação, tão comum nos sistemas de produção tradicionais. </a:t>
            </a:r>
            <a:endParaRPr lang="pt-PT" sz="2000" dirty="0" smtClean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pt-PT" sz="2000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 </a:t>
            </a:r>
            <a:r>
              <a:rPr lang="pt-PT" sz="2000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Os </a:t>
            </a:r>
            <a:r>
              <a:rPr lang="pt-PT" sz="2000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pomares de Maçã de Alcobaça são irrigados maioritariamente por sistemas gota-a-gota, controlados por sofisticadas unidades de rega, permitindo monitorizar dotações e tempos de rega, melhorar a qualidade da água pelo ajustamento do pH e condutividade e fornecer as unidades fertilizantes necessárias a cada fase do ciclo das macieiras.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835695" y="692696"/>
            <a:ext cx="4896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Uso da água 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em fruticultura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" name="Imagem 12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755576" y="2994625"/>
            <a:ext cx="784887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 smtClean="0">
                <a:solidFill>
                  <a:srgbClr val="08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Rega </a:t>
            </a:r>
            <a:r>
              <a:rPr lang="pt-PT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Gota a Gota em 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linhas simples </a:t>
            </a:r>
            <a:r>
              <a:rPr lang="pt-PT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e linha 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dupla;</a:t>
            </a:r>
            <a:endParaRPr lang="pt-PT" dirty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  Rega 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localizada;</a:t>
            </a:r>
            <a:endParaRPr lang="pt-PT" dirty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  Rega 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racionalizada;</a:t>
            </a:r>
            <a:endParaRPr lang="pt-PT" dirty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  Rega 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monitorizada;</a:t>
            </a:r>
            <a:endParaRPr lang="pt-PT" dirty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  Água rega 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filtrada;</a:t>
            </a:r>
            <a:endParaRPr lang="pt-PT" dirty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  Água rega 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corrigida;</a:t>
            </a:r>
            <a:endParaRPr lang="pt-PT" dirty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  Água rega 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purificada.</a:t>
            </a:r>
            <a:endParaRPr lang="pt-PT" dirty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/>
          <p:cNvSpPr txBox="1"/>
          <p:nvPr/>
        </p:nvSpPr>
        <p:spPr>
          <a:xfrm>
            <a:off x="2339752" y="404664"/>
            <a:ext cx="4674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Uso da água 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em fruticultura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Rectângulo 16"/>
          <p:cNvSpPr>
            <a:spLocks noChangeArrowheads="1"/>
          </p:cNvSpPr>
          <p:nvPr/>
        </p:nvSpPr>
        <p:spPr bwMode="auto">
          <a:xfrm>
            <a:off x="683568" y="1628800"/>
            <a:ext cx="51587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PT" sz="2000" b="1" dirty="0" smtClean="0">
                <a:solidFill>
                  <a:srgbClr val="74C044"/>
                </a:solidFill>
                <a:latin typeface="Comic Sans MS" pitchFamily="66" charset="0"/>
                <a:cs typeface="Arial" panose="020B0604020202020204" pitchFamily="34" charset="0"/>
              </a:rPr>
              <a:t>Utilização racional da água </a:t>
            </a:r>
            <a:r>
              <a:rPr lang="pt-PT" sz="2000" b="1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proporciona:</a:t>
            </a:r>
          </a:p>
        </p:txBody>
      </p:sp>
      <p:sp>
        <p:nvSpPr>
          <p:cNvPr id="10" name="CaixaDeTexto 14"/>
          <p:cNvSpPr txBox="1">
            <a:spLocks noChangeArrowheads="1"/>
          </p:cNvSpPr>
          <p:nvPr/>
        </p:nvSpPr>
        <p:spPr bwMode="auto">
          <a:xfrm>
            <a:off x="683568" y="2132856"/>
            <a:ext cx="7416824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1800" dirty="0" smtClean="0">
                <a:solidFill>
                  <a:srgbClr val="08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pt-PT" sz="2000" dirty="0" smtClean="0">
                <a:solidFill>
                  <a:srgbClr val="0875BC"/>
                </a:solidFill>
                <a:latin typeface="Comic Sans MS" pitchFamily="66" charset="0"/>
                <a:cs typeface="Arial" panose="020B0604020202020204" pitchFamily="34" charset="0"/>
              </a:rPr>
              <a:t>Alta eficiência do uso da água pelo recurso a modernas técnicas de distribuição, tais como: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endParaRPr lang="pt-PT" sz="2000" dirty="0" smtClean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  <a:p>
            <a:pPr lvl="2" algn="just">
              <a:spcBef>
                <a:spcPct val="0"/>
              </a:spcBef>
              <a:defRPr/>
            </a:pPr>
            <a:endParaRPr lang="pt-PT" sz="2000" dirty="0" smtClean="0">
              <a:solidFill>
                <a:srgbClr val="0875BC"/>
              </a:solidFill>
              <a:latin typeface="Comic Sans MS" pitchFamily="66" charset="0"/>
              <a:cs typeface="Arial" panose="020B0604020202020204" pitchFamily="34" charset="0"/>
            </a:endParaRPr>
          </a:p>
        </p:txBody>
      </p:sp>
      <p:pic>
        <p:nvPicPr>
          <p:cNvPr id="13" name="Imagem 12" descr="Foto_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573016"/>
            <a:ext cx="237626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aixaDeTexto 10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m 17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CaixaDeTexto 18"/>
          <p:cNvSpPr txBox="1"/>
          <p:nvPr/>
        </p:nvSpPr>
        <p:spPr>
          <a:xfrm>
            <a:off x="2051720" y="404664"/>
            <a:ext cx="4962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Uso da água 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em fruticultura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3" name="Imagem 12" descr="maça_verd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420888"/>
            <a:ext cx="1885018" cy="1910900"/>
          </a:xfrm>
          <a:prstGeom prst="rect">
            <a:avLst/>
          </a:prstGeom>
        </p:spPr>
      </p:pic>
      <p:sp>
        <p:nvSpPr>
          <p:cNvPr id="9" name="CaixaDeTexto 6"/>
          <p:cNvSpPr txBox="1">
            <a:spLocks noChangeArrowheads="1"/>
          </p:cNvSpPr>
          <p:nvPr/>
        </p:nvSpPr>
        <p:spPr bwMode="auto">
          <a:xfrm>
            <a:off x="1935857" y="1340768"/>
            <a:ext cx="5084415" cy="784830"/>
          </a:xfrm>
          <a:prstGeom prst="rect">
            <a:avLst/>
          </a:prstGeom>
          <a:solidFill>
            <a:srgbClr val="74C044"/>
          </a:solidFill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</a:rPr>
              <a:t>A água é indispensável </a:t>
            </a:r>
            <a:r>
              <a:rPr lang="pt-PT" sz="2000" b="1" dirty="0" smtClean="0">
                <a:solidFill>
                  <a:schemeClr val="bg1"/>
                </a:solidFill>
                <a:latin typeface="Comic Sans MS" pitchFamily="66" charset="0"/>
              </a:rPr>
              <a:t>à população</a:t>
            </a:r>
          </a:p>
          <a:p>
            <a:pPr algn="ctr" eaLnBrk="1" hangingPunct="1">
              <a:spcBef>
                <a:spcPts val="300"/>
              </a:spcBef>
              <a:spcAft>
                <a:spcPts val="300"/>
              </a:spcAft>
              <a:buFontTx/>
              <a:buNone/>
              <a:defRPr/>
            </a:pPr>
            <a:r>
              <a:rPr lang="pt-PT" sz="2000" b="1" dirty="0" smtClean="0">
                <a:solidFill>
                  <a:srgbClr val="0070C0"/>
                </a:solidFill>
                <a:latin typeface="Comic Sans MS" pitchFamily="66" charset="0"/>
              </a:rPr>
              <a:t>Sem água </a:t>
            </a:r>
            <a:r>
              <a:rPr lang="pt-PT" sz="2000" b="1" dirty="0" smtClean="0">
                <a:solidFill>
                  <a:schemeClr val="bg1"/>
                </a:solidFill>
                <a:latin typeface="Comic Sans MS" pitchFamily="66" charset="0"/>
              </a:rPr>
              <a:t>não se produzem alimentos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043608" y="2683569"/>
            <a:ext cx="4927952" cy="394683"/>
            <a:chOff x="755576" y="2683569"/>
            <a:chExt cx="4927952" cy="394683"/>
          </a:xfrm>
        </p:grpSpPr>
        <p:sp>
          <p:nvSpPr>
            <p:cNvPr id="16" name="CaixaDeTexto 15"/>
            <p:cNvSpPr txBox="1"/>
            <p:nvPr/>
          </p:nvSpPr>
          <p:spPr>
            <a:xfrm>
              <a:off x="2407102" y="2683569"/>
              <a:ext cx="2632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000" dirty="0" smtClean="0">
                  <a:solidFill>
                    <a:srgbClr val="0875BC"/>
                  </a:solidFill>
                  <a:latin typeface="Comic Sans MS" pitchFamily="66" charset="0"/>
                  <a:cs typeface="Arial" pitchFamily="34" charset="0"/>
                </a:rPr>
                <a:t>3</a:t>
              </a:r>
              <a:endParaRPr lang="pt-PT" sz="1000" dirty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" name="Rectângulo 20"/>
            <p:cNvSpPr/>
            <p:nvPr/>
          </p:nvSpPr>
          <p:spPr>
            <a:xfrm>
              <a:off x="755576" y="2708920"/>
              <a:ext cx="49279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92D050"/>
                </a:buClr>
                <a:buFont typeface="Wingdings" pitchFamily="2" charset="2"/>
                <a:buChar char="ü"/>
              </a:pPr>
              <a:r>
                <a:rPr lang="pt-PT" dirty="0" smtClean="0">
                  <a:solidFill>
                    <a:srgbClr val="0875BC"/>
                  </a:solidFill>
                  <a:latin typeface="Comic Sans MS" pitchFamily="66" charset="0"/>
                </a:rPr>
                <a:t> Cada 2.500 m  produzem 25.000 Kg Maçã </a:t>
              </a:r>
              <a:endParaRPr lang="pt-PT" dirty="0"/>
            </a:p>
          </p:txBody>
        </p:sp>
      </p:grpSp>
      <p:sp>
        <p:nvSpPr>
          <p:cNvPr id="22" name="Rectângulo 21"/>
          <p:cNvSpPr/>
          <p:nvPr/>
        </p:nvSpPr>
        <p:spPr>
          <a:xfrm>
            <a:off x="1043608" y="3275692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 Cada 25.000 Kg geram  250 dias de trabalho</a:t>
            </a:r>
          </a:p>
        </p:txBody>
      </p:sp>
      <p:sp>
        <p:nvSpPr>
          <p:cNvPr id="23" name="Rectângulo 22"/>
          <p:cNvSpPr/>
          <p:nvPr/>
        </p:nvSpPr>
        <p:spPr>
          <a:xfrm>
            <a:off x="1046031" y="3851756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 Cada (</a:t>
            </a:r>
            <a:r>
              <a:rPr lang="pt-PT" dirty="0" err="1" smtClean="0">
                <a:solidFill>
                  <a:srgbClr val="0875BC"/>
                </a:solidFill>
                <a:latin typeface="Comic Sans MS" pitchFamily="66" charset="0"/>
              </a:rPr>
              <a:t>ha</a:t>
            </a: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) produz 25.000 Kg</a:t>
            </a:r>
            <a:endParaRPr lang="pt-PT" dirty="0"/>
          </a:p>
        </p:txBody>
      </p:sp>
      <p:sp>
        <p:nvSpPr>
          <p:cNvPr id="24" name="Rectângulo 23"/>
          <p:cNvSpPr/>
          <p:nvPr/>
        </p:nvSpPr>
        <p:spPr>
          <a:xfrm>
            <a:off x="1046972" y="4427820"/>
            <a:ext cx="6837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 Cada 25.000 Kg incorporam 25.000€ na Economia Regional</a:t>
            </a:r>
            <a:endParaRPr lang="pt-PT" dirty="0"/>
          </a:p>
        </p:txBody>
      </p:sp>
      <p:sp>
        <p:nvSpPr>
          <p:cNvPr id="25" name="Rectângulo 24"/>
          <p:cNvSpPr/>
          <p:nvPr/>
        </p:nvSpPr>
        <p:spPr>
          <a:xfrm>
            <a:off x="1043608" y="500388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 Portugal Importa 100.000.000 (milhões) Kg Maçã </a:t>
            </a:r>
          </a:p>
        </p:txBody>
      </p:sp>
      <p:sp>
        <p:nvSpPr>
          <p:cNvPr id="26" name="Rectângulo 25"/>
          <p:cNvSpPr/>
          <p:nvPr/>
        </p:nvSpPr>
        <p:spPr>
          <a:xfrm>
            <a:off x="1043608" y="5579948"/>
            <a:ext cx="4498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 Representam 100.000.000 (milhões) €</a:t>
            </a:r>
            <a:endParaRPr lang="pt-PT" dirty="0"/>
          </a:p>
        </p:txBody>
      </p:sp>
      <p:pic>
        <p:nvPicPr>
          <p:cNvPr id="28" name="Imagem 27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17"/>
          <p:cNvSpPr txBox="1"/>
          <p:nvPr/>
        </p:nvSpPr>
        <p:spPr>
          <a:xfrm>
            <a:off x="395536" y="404664"/>
            <a:ext cx="661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Uso da água 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em fruticultura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1835696" y="5445224"/>
            <a:ext cx="508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  <a:defRPr/>
            </a:pPr>
            <a:r>
              <a:rPr lang="pt-PT" sz="2400" b="1" dirty="0">
                <a:solidFill>
                  <a:srgbClr val="0875BC"/>
                </a:solidFill>
                <a:latin typeface="Comic Sans MS" pitchFamily="66" charset="0"/>
              </a:rPr>
              <a:t>Tudo isto só </a:t>
            </a:r>
            <a:r>
              <a:rPr lang="pt-PT" sz="2400" b="1" dirty="0" smtClean="0">
                <a:solidFill>
                  <a:srgbClr val="0875BC"/>
                </a:solidFill>
                <a:latin typeface="Comic Sans MS" pitchFamily="66" charset="0"/>
              </a:rPr>
              <a:t>é possível </a:t>
            </a:r>
            <a:r>
              <a:rPr lang="pt-PT" sz="2400" b="1" dirty="0">
                <a:solidFill>
                  <a:srgbClr val="74C044"/>
                </a:solidFill>
                <a:latin typeface="Comic Sans MS" pitchFamily="66" charset="0"/>
              </a:rPr>
              <a:t>com água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827584" y="1772816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  Representam 4.000 (há)</a:t>
            </a:r>
            <a:endParaRPr lang="pt-PT" dirty="0"/>
          </a:p>
        </p:txBody>
      </p:sp>
      <p:sp>
        <p:nvSpPr>
          <p:cNvPr id="21" name="Rectângulo 20"/>
          <p:cNvSpPr/>
          <p:nvPr/>
        </p:nvSpPr>
        <p:spPr>
          <a:xfrm>
            <a:off x="821797" y="2339588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92D050"/>
              </a:buClr>
              <a:buFont typeface="Wingdings" pitchFamily="2" charset="2"/>
              <a:buChar char="ü"/>
              <a:defRPr/>
            </a:pP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  Representam 1.000.000 (milhão) dias trabalho</a:t>
            </a:r>
          </a:p>
        </p:txBody>
      </p:sp>
      <p:sp>
        <p:nvSpPr>
          <p:cNvPr id="22" name="Rectângulo 21"/>
          <p:cNvSpPr/>
          <p:nvPr/>
        </p:nvSpPr>
        <p:spPr>
          <a:xfrm>
            <a:off x="825161" y="2915652"/>
            <a:ext cx="6030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  Representariam 4.000 postos trabalho permanentes</a:t>
            </a:r>
            <a:endParaRPr lang="pt-PT" dirty="0"/>
          </a:p>
        </p:txBody>
      </p:sp>
      <p:grpSp>
        <p:nvGrpSpPr>
          <p:cNvPr id="25" name="Grupo 24"/>
          <p:cNvGrpSpPr/>
          <p:nvPr/>
        </p:nvGrpSpPr>
        <p:grpSpPr>
          <a:xfrm>
            <a:off x="827584" y="3471532"/>
            <a:ext cx="3223959" cy="398808"/>
            <a:chOff x="827584" y="3471532"/>
            <a:chExt cx="3223959" cy="398808"/>
          </a:xfrm>
        </p:grpSpPr>
        <p:sp>
          <p:nvSpPr>
            <p:cNvPr id="12" name="CaixaDeTexto 11"/>
            <p:cNvSpPr txBox="1"/>
            <p:nvPr/>
          </p:nvSpPr>
          <p:spPr>
            <a:xfrm>
              <a:off x="3790545" y="3471532"/>
              <a:ext cx="25519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000" dirty="0" smtClean="0">
                  <a:solidFill>
                    <a:srgbClr val="0875BC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pt-PT" sz="1000" dirty="0">
                <a:solidFill>
                  <a:srgbClr val="0875BC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ectângulo 22"/>
            <p:cNvSpPr/>
            <p:nvPr/>
          </p:nvSpPr>
          <p:spPr>
            <a:xfrm>
              <a:off x="827584" y="3501008"/>
              <a:ext cx="322395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200"/>
                </a:spcBef>
                <a:spcAft>
                  <a:spcPts val="200"/>
                </a:spcAft>
                <a:buClr>
                  <a:srgbClr val="74C044"/>
                </a:buClr>
                <a:buFont typeface="Wingdings" pitchFamily="2" charset="2"/>
                <a:buChar char="ü"/>
                <a:defRPr/>
              </a:pPr>
              <a:r>
                <a:rPr lang="pt-PT" dirty="0" smtClean="0">
                  <a:solidFill>
                    <a:srgbClr val="0875BC"/>
                  </a:solidFill>
                  <a:latin typeface="Comic Sans MS" pitchFamily="66" charset="0"/>
                </a:rPr>
                <a:t>  Necessário 10.000.000 m</a:t>
              </a:r>
            </a:p>
          </p:txBody>
        </p:sp>
      </p:grpSp>
      <p:sp>
        <p:nvSpPr>
          <p:cNvPr id="24" name="Rectângulo 23"/>
          <p:cNvSpPr/>
          <p:nvPr/>
        </p:nvSpPr>
        <p:spPr>
          <a:xfrm>
            <a:off x="822738" y="406778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pt-PT" dirty="0" smtClean="0">
                <a:solidFill>
                  <a:srgbClr val="0875BC"/>
                </a:solidFill>
                <a:latin typeface="Comic Sans MS" pitchFamily="66" charset="0"/>
              </a:rPr>
              <a:t>  Apenas 0.03% precipitação anual da região </a:t>
            </a:r>
            <a:endParaRPr lang="pt-PT" dirty="0"/>
          </a:p>
        </p:txBody>
      </p:sp>
      <p:pic>
        <p:nvPicPr>
          <p:cNvPr id="26" name="Imagem 25" descr="maç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3043255"/>
            <a:ext cx="1872208" cy="1897913"/>
          </a:xfrm>
          <a:prstGeom prst="rect">
            <a:avLst/>
          </a:prstGeom>
        </p:spPr>
      </p:pic>
      <p:pic>
        <p:nvPicPr>
          <p:cNvPr id="19" name="Imagem 18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0"/>
                            </p:stCondLst>
                            <p:childTnLst>
                              <p:par>
                                <p:cTn id="2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1"/>
      <p:bldP spid="20" grpId="0"/>
      <p:bldP spid="21" grpId="0"/>
      <p:bldP spid="22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m 4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36912"/>
            <a:ext cx="2088232" cy="249604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1224136" y="5271591"/>
            <a:ext cx="688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0875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2400" b="1" dirty="0">
              <a:solidFill>
                <a:srgbClr val="0875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907704" y="4005064"/>
            <a:ext cx="5244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pt-PT" sz="4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pt-PT" altLang="pt-PT" sz="5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4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Fonte </a:t>
            </a:r>
          </a:p>
          <a:p>
            <a:pPr algn="ctr"/>
            <a:r>
              <a:rPr lang="pt-PT" altLang="pt-PT" sz="4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De Vida“</a:t>
            </a:r>
            <a:endParaRPr lang="pt-PT" altLang="pt-PT" sz="4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8" name="Imagem 7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-36512" y="404664"/>
            <a:ext cx="661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altLang="pt-PT" sz="2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“ </a:t>
            </a:r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Fonte De Vida </a:t>
            </a:r>
            <a:r>
              <a:rPr lang="pt-PT" altLang="pt-PT" sz="2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“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971600" y="1772816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Mais de 60% do nosso corpo é constituído por</a:t>
            </a:r>
            <a:r>
              <a:rPr lang="pt-PT" altLang="pt-PT" sz="2000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;</a:t>
            </a:r>
            <a:endParaRPr lang="pt-PT" sz="2000" dirty="0"/>
          </a:p>
        </p:txBody>
      </p:sp>
      <p:sp>
        <p:nvSpPr>
          <p:cNvPr id="21" name="Rectângulo 20"/>
          <p:cNvSpPr/>
          <p:nvPr/>
        </p:nvSpPr>
        <p:spPr>
          <a:xfrm>
            <a:off x="971600" y="223680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A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é indispensável a todas as formas de vida;</a:t>
            </a:r>
            <a:endParaRPr lang="pt-PT" sz="2000" dirty="0"/>
          </a:p>
        </p:txBody>
      </p:sp>
      <p:sp>
        <p:nvSpPr>
          <p:cNvPr id="22" name="Rectângulo 21"/>
          <p:cNvSpPr/>
          <p:nvPr/>
        </p:nvSpPr>
        <p:spPr>
          <a:xfrm>
            <a:off x="971600" y="2740858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Sem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os vegetais e animais não existiriam;</a:t>
            </a:r>
            <a:endParaRPr lang="pt-PT" sz="2000" dirty="0"/>
          </a:p>
        </p:txBody>
      </p:sp>
      <p:sp>
        <p:nvSpPr>
          <p:cNvPr id="23" name="Rectângulo 22"/>
          <p:cNvSpPr/>
          <p:nvPr/>
        </p:nvSpPr>
        <p:spPr>
          <a:xfrm>
            <a:off x="971600" y="3244914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O homem não sobrevive sem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;</a:t>
            </a:r>
            <a:endParaRPr lang="pt-PT" altLang="pt-PT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4" name="Rectângulo 23"/>
          <p:cNvSpPr/>
          <p:nvPr/>
        </p:nvSpPr>
        <p:spPr>
          <a:xfrm>
            <a:off x="971600" y="3729226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As plantas precisam de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para germinar, crescer, florir e dar frutos;</a:t>
            </a:r>
            <a:endParaRPr lang="pt-PT" altLang="pt-PT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5" name="Rectângulo 24"/>
          <p:cNvSpPr/>
          <p:nvPr/>
        </p:nvSpPr>
        <p:spPr>
          <a:xfrm>
            <a:off x="971600" y="4449306"/>
            <a:ext cx="684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A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existente no nosso planeta ocupa ¾ da crosta terrestre, formando mares, rios e lagos;</a:t>
            </a:r>
            <a:endParaRPr lang="pt-PT" altLang="pt-PT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6" name="Rectângulo 25"/>
          <p:cNvSpPr/>
          <p:nvPr/>
        </p:nvSpPr>
        <p:spPr>
          <a:xfrm>
            <a:off x="971600" y="5241394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A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penetra no interior da Terra, construindo lagoas e rios subterrâneos.</a:t>
            </a:r>
            <a:endParaRPr lang="pt-PT" altLang="pt-PT" sz="2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" name="Imagem 13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m 20" descr="Foto_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068960"/>
            <a:ext cx="5373216" cy="53732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6516216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611560" y="1700808"/>
            <a:ext cx="77048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importância da água</a:t>
            </a:r>
            <a:r>
              <a:rPr lang="pt-PT" altLang="pt-PT" sz="2000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no nosso planeta é </a:t>
            </a:r>
          </a:p>
          <a:p>
            <a:pPr algn="just"/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inigualável e significado de vida, sendo também </a:t>
            </a:r>
          </a:p>
          <a:p>
            <a:pPr algn="just"/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fundamental para o nosso organismo.</a:t>
            </a:r>
            <a:endParaRPr lang="pt-PT" dirty="0"/>
          </a:p>
        </p:txBody>
      </p:sp>
      <p:sp>
        <p:nvSpPr>
          <p:cNvPr id="19" name="Rectângulo 18"/>
          <p:cNvSpPr/>
          <p:nvPr/>
        </p:nvSpPr>
        <p:spPr>
          <a:xfrm>
            <a:off x="611560" y="2845385"/>
            <a:ext cx="770485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</a:t>
            </a:r>
            <a:r>
              <a:rPr lang="pt-PT" alt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tem um papel importante na nossa saúde, tendo a </a:t>
            </a:r>
            <a:r>
              <a:rPr lang="pt-PT" altLang="pt-PT" sz="2000" b="1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diversas funções  como:</a:t>
            </a:r>
          </a:p>
          <a:p>
            <a:pPr algn="just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22" name="Rectângulo 21"/>
          <p:cNvSpPr/>
          <p:nvPr/>
        </p:nvSpPr>
        <p:spPr>
          <a:xfrm>
            <a:off x="1187624" y="3717032"/>
            <a:ext cx="4203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74C044"/>
              </a:buClr>
              <a:buFont typeface="Wingdings" pitchFamily="2" charset="2"/>
              <a:buChar char="ü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Regula a temperatura do corpo;</a:t>
            </a:r>
            <a:endParaRPr lang="pt-PT" dirty="0"/>
          </a:p>
        </p:txBody>
      </p:sp>
      <p:sp>
        <p:nvSpPr>
          <p:cNvPr id="23" name="Rectângulo 22"/>
          <p:cNvSpPr/>
          <p:nvPr/>
        </p:nvSpPr>
        <p:spPr>
          <a:xfrm>
            <a:off x="1187624" y="4149080"/>
            <a:ext cx="7344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4C044"/>
              </a:buClr>
              <a:buFont typeface="Wingdings" pitchFamily="2" charset="2"/>
              <a:buChar char="ü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Elimina as toxinas através da urina e da transpiração;  </a:t>
            </a:r>
            <a:endParaRPr lang="pt-PT" dirty="0"/>
          </a:p>
        </p:txBody>
      </p:sp>
      <p:sp>
        <p:nvSpPr>
          <p:cNvPr id="24" name="Rectângulo 23"/>
          <p:cNvSpPr/>
          <p:nvPr/>
        </p:nvSpPr>
        <p:spPr>
          <a:xfrm>
            <a:off x="683568" y="458112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  <a:buClr>
                <a:srgbClr val="92D050"/>
              </a:buClr>
              <a:buFont typeface="Wingdings" pitchFamily="2" charset="2"/>
              <a:buChar char="ü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Faz a distribuição dos nutrientes pelos diversos órgãos.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-36512" y="404664"/>
            <a:ext cx="661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altLang="pt-PT" sz="2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“ </a:t>
            </a:r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Fonte De Vida </a:t>
            </a:r>
            <a:r>
              <a:rPr lang="pt-PT" altLang="pt-PT" sz="2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“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" name="Imagem 13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23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Imagem 20" descr="Foto_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2952328"/>
            <a:ext cx="5373216" cy="53732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989856" y="1844824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Por estes motivos é muito importante </a:t>
            </a:r>
            <a:r>
              <a:rPr lang="pt-PT" altLang="pt-PT" sz="2000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assegurar o </a:t>
            </a:r>
          </a:p>
          <a:p>
            <a:r>
              <a:rPr lang="pt-PT" altLang="pt-PT" sz="2000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equilíbrio dos níveis de água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no nosso corpo para que este funcione bem.</a:t>
            </a:r>
            <a:endParaRPr lang="pt-PT" dirty="0"/>
          </a:p>
        </p:txBody>
      </p:sp>
      <p:sp>
        <p:nvSpPr>
          <p:cNvPr id="19" name="Rectângulo 18"/>
          <p:cNvSpPr/>
          <p:nvPr/>
        </p:nvSpPr>
        <p:spPr>
          <a:xfrm>
            <a:off x="989856" y="2721114"/>
            <a:ext cx="86947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Devemos  por  isso  </a:t>
            </a:r>
            <a:r>
              <a:rPr lang="pt-PT" altLang="pt-PT" sz="2000" dirty="0" smtClean="0">
                <a:solidFill>
                  <a:srgbClr val="74C044"/>
                </a:solidFill>
                <a:latin typeface="Comic Sans MS" pitchFamily="66" charset="0"/>
                <a:cs typeface="Arial" pitchFamily="34" charset="0"/>
              </a:rPr>
              <a:t>beber regularmente  água </a:t>
            </a:r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 ingerir</a:t>
            </a:r>
          </a:p>
          <a:p>
            <a:pPr lvl="0" algn="just"/>
            <a:r>
              <a:rPr lang="pt-PT" altLang="pt-PT" sz="2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alimentos abundantes de água na sua composição.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-36512" y="404664"/>
            <a:ext cx="661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altLang="pt-PT" sz="2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“ </a:t>
            </a:r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Fonte De Vida </a:t>
            </a:r>
            <a:r>
              <a:rPr lang="pt-PT" altLang="pt-PT" sz="24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“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2" name="Imagem 11" descr="patrocinio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1265805" y="404664"/>
            <a:ext cx="6618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pt-PT" sz="2400" b="1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Uma maçã </a:t>
            </a:r>
            <a:r>
              <a:rPr lang="pt-PT" altLang="pt-P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é constituída por cerca </a:t>
            </a:r>
          </a:p>
          <a:p>
            <a:pPr algn="ctr"/>
            <a:r>
              <a:rPr lang="pt-PT" altLang="pt-PT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85% de Água</a:t>
            </a:r>
            <a:endParaRPr lang="pt-PT" altLang="pt-PT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20"/>
          <p:cNvSpPr>
            <a:spLocks noChangeArrowheads="1"/>
          </p:cNvSpPr>
          <p:nvPr/>
        </p:nvSpPr>
        <p:spPr bwMode="auto">
          <a:xfrm>
            <a:off x="1547664" y="1772816"/>
            <a:ext cx="5658921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pt-PT" altLang="pt-PT" sz="20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Composição Nutritiva  da Maçã de Alcobaça</a:t>
            </a:r>
          </a:p>
        </p:txBody>
      </p:sp>
      <p:grpSp>
        <p:nvGrpSpPr>
          <p:cNvPr id="134" name="Grupo 133"/>
          <p:cNvGrpSpPr/>
          <p:nvPr/>
        </p:nvGrpSpPr>
        <p:grpSpPr>
          <a:xfrm>
            <a:off x="-10633" y="2401724"/>
            <a:ext cx="9158045" cy="3696418"/>
            <a:chOff x="-10633" y="2401724"/>
            <a:chExt cx="9158045" cy="3696418"/>
          </a:xfrm>
        </p:grpSpPr>
        <p:sp>
          <p:nvSpPr>
            <p:cNvPr id="23" name="Rectângulo 22"/>
            <p:cNvSpPr/>
            <p:nvPr/>
          </p:nvSpPr>
          <p:spPr>
            <a:xfrm>
              <a:off x="1" y="3212976"/>
              <a:ext cx="1659780" cy="2880320"/>
            </a:xfrm>
            <a:prstGeom prst="rect">
              <a:avLst/>
            </a:prstGeom>
            <a:solidFill>
              <a:srgbClr val="08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Rectângulo 8"/>
            <p:cNvSpPr/>
            <p:nvPr/>
          </p:nvSpPr>
          <p:spPr>
            <a:xfrm>
              <a:off x="0" y="2420888"/>
              <a:ext cx="9144000" cy="72008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251520" y="2420888"/>
              <a:ext cx="97379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Variedade</a:t>
              </a:r>
              <a:endParaRPr lang="pt-P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1578121" y="2420888"/>
              <a:ext cx="107753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Energia</a:t>
              </a:r>
            </a:p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(Kcal/100g)</a:t>
              </a:r>
              <a:endParaRPr lang="pt-P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2864647" y="2420888"/>
              <a:ext cx="8274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Água</a:t>
              </a:r>
            </a:p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(g/100g)</a:t>
              </a:r>
              <a:endParaRPr lang="pt-P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3884224" y="2402304"/>
              <a:ext cx="92685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Fibra </a:t>
              </a:r>
            </a:p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alimentar</a:t>
              </a:r>
            </a:p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(g/100g)</a:t>
              </a:r>
              <a:endParaRPr lang="pt-P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909354" y="2402304"/>
              <a:ext cx="862737" cy="692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Hidratos</a:t>
              </a:r>
            </a:p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carbono</a:t>
              </a:r>
            </a:p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(g/100g)</a:t>
              </a:r>
              <a:endParaRPr lang="pt-P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5922275" y="2402304"/>
              <a:ext cx="85311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Proteína</a:t>
              </a:r>
            </a:p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(g/100g)</a:t>
              </a:r>
              <a:endParaRPr lang="pt-P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6867997" y="2401724"/>
              <a:ext cx="8435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Gordura</a:t>
              </a:r>
            </a:p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(g/100g)</a:t>
              </a:r>
              <a:endParaRPr lang="pt-P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7956132" y="2401724"/>
              <a:ext cx="82747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Cinza</a:t>
              </a:r>
            </a:p>
            <a:p>
              <a:pPr algn="ctr"/>
              <a:r>
                <a:rPr lang="pt-PT" sz="13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(g/100g)</a:t>
              </a:r>
              <a:endParaRPr lang="pt-PT" sz="1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ectângulo 25"/>
            <p:cNvSpPr/>
            <p:nvPr/>
          </p:nvSpPr>
          <p:spPr>
            <a:xfrm>
              <a:off x="2761167" y="3212976"/>
              <a:ext cx="1008112" cy="2880320"/>
            </a:xfrm>
            <a:prstGeom prst="rect">
              <a:avLst/>
            </a:prstGeom>
            <a:solidFill>
              <a:srgbClr val="08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Rectângulo 27"/>
            <p:cNvSpPr/>
            <p:nvPr/>
          </p:nvSpPr>
          <p:spPr>
            <a:xfrm>
              <a:off x="4878875" y="3212976"/>
              <a:ext cx="1008112" cy="2880320"/>
            </a:xfrm>
            <a:prstGeom prst="rect">
              <a:avLst/>
            </a:prstGeom>
            <a:solidFill>
              <a:srgbClr val="08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Rectângulo 33"/>
            <p:cNvSpPr/>
            <p:nvPr/>
          </p:nvSpPr>
          <p:spPr>
            <a:xfrm>
              <a:off x="-10633" y="3573016"/>
              <a:ext cx="1662204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Rectângulo 24"/>
            <p:cNvSpPr/>
            <p:nvPr/>
          </p:nvSpPr>
          <p:spPr>
            <a:xfrm>
              <a:off x="1702313" y="3212976"/>
              <a:ext cx="1008112" cy="2880320"/>
            </a:xfrm>
            <a:prstGeom prst="rect">
              <a:avLst/>
            </a:prstGeom>
            <a:solidFill>
              <a:srgbClr val="08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1835696" y="31409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53,4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27" name="Rectângulo 26"/>
            <p:cNvSpPr/>
            <p:nvPr/>
          </p:nvSpPr>
          <p:spPr>
            <a:xfrm>
              <a:off x="3820021" y="3212976"/>
              <a:ext cx="1008112" cy="2880320"/>
            </a:xfrm>
            <a:prstGeom prst="rect">
              <a:avLst/>
            </a:prstGeom>
            <a:solidFill>
              <a:srgbClr val="08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ângulo 34"/>
            <p:cNvSpPr/>
            <p:nvPr/>
          </p:nvSpPr>
          <p:spPr>
            <a:xfrm>
              <a:off x="-4613" y="4293096"/>
              <a:ext cx="1656184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Rectângulo 36"/>
            <p:cNvSpPr/>
            <p:nvPr/>
          </p:nvSpPr>
          <p:spPr>
            <a:xfrm>
              <a:off x="-4613" y="5013176"/>
              <a:ext cx="1662204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Rectângulo 37"/>
            <p:cNvSpPr/>
            <p:nvPr/>
          </p:nvSpPr>
          <p:spPr>
            <a:xfrm>
              <a:off x="1407" y="5733256"/>
              <a:ext cx="1656184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Rectângulo 38"/>
            <p:cNvSpPr/>
            <p:nvPr/>
          </p:nvSpPr>
          <p:spPr>
            <a:xfrm>
              <a:off x="1705798" y="357301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40" name="Rectângulo 39"/>
            <p:cNvSpPr/>
            <p:nvPr/>
          </p:nvSpPr>
          <p:spPr>
            <a:xfrm>
              <a:off x="1711818" y="4293096"/>
              <a:ext cx="995289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Rectângulo 40"/>
            <p:cNvSpPr/>
            <p:nvPr/>
          </p:nvSpPr>
          <p:spPr>
            <a:xfrm>
              <a:off x="1704503" y="501317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Rectângulo 42"/>
            <p:cNvSpPr/>
            <p:nvPr/>
          </p:nvSpPr>
          <p:spPr>
            <a:xfrm>
              <a:off x="2761949" y="357301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44" name="Rectângulo 43"/>
            <p:cNvSpPr/>
            <p:nvPr/>
          </p:nvSpPr>
          <p:spPr>
            <a:xfrm>
              <a:off x="2767969" y="4293096"/>
              <a:ext cx="995289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Rectângulo 44"/>
            <p:cNvSpPr/>
            <p:nvPr/>
          </p:nvSpPr>
          <p:spPr>
            <a:xfrm>
              <a:off x="2767969" y="501317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Rectângulo 45"/>
            <p:cNvSpPr/>
            <p:nvPr/>
          </p:nvSpPr>
          <p:spPr>
            <a:xfrm>
              <a:off x="2755147" y="5733256"/>
              <a:ext cx="1014132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Rectângulo 46"/>
            <p:cNvSpPr/>
            <p:nvPr/>
          </p:nvSpPr>
          <p:spPr>
            <a:xfrm>
              <a:off x="3816190" y="357301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48" name="Rectângulo 47"/>
            <p:cNvSpPr/>
            <p:nvPr/>
          </p:nvSpPr>
          <p:spPr>
            <a:xfrm>
              <a:off x="3822210" y="4293096"/>
              <a:ext cx="995289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Rectângulo 48"/>
            <p:cNvSpPr/>
            <p:nvPr/>
          </p:nvSpPr>
          <p:spPr>
            <a:xfrm>
              <a:off x="3822210" y="501317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Rectângulo 49"/>
            <p:cNvSpPr/>
            <p:nvPr/>
          </p:nvSpPr>
          <p:spPr>
            <a:xfrm>
              <a:off x="3809388" y="5733256"/>
              <a:ext cx="1014132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1" name="Rectângulo 50"/>
            <p:cNvSpPr/>
            <p:nvPr/>
          </p:nvSpPr>
          <p:spPr>
            <a:xfrm>
              <a:off x="4885677" y="357301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Rectângulo 51"/>
            <p:cNvSpPr/>
            <p:nvPr/>
          </p:nvSpPr>
          <p:spPr>
            <a:xfrm>
              <a:off x="4891697" y="4293096"/>
              <a:ext cx="995289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3" name="Rectângulo 52"/>
            <p:cNvSpPr/>
            <p:nvPr/>
          </p:nvSpPr>
          <p:spPr>
            <a:xfrm>
              <a:off x="4891697" y="501317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4" name="Rectângulo 53"/>
            <p:cNvSpPr/>
            <p:nvPr/>
          </p:nvSpPr>
          <p:spPr>
            <a:xfrm>
              <a:off x="4878875" y="5733256"/>
              <a:ext cx="1014132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Rectângulo 54"/>
            <p:cNvSpPr/>
            <p:nvPr/>
          </p:nvSpPr>
          <p:spPr>
            <a:xfrm>
              <a:off x="5948362" y="3212976"/>
              <a:ext cx="1008112" cy="2880320"/>
            </a:xfrm>
            <a:prstGeom prst="rect">
              <a:avLst/>
            </a:prstGeom>
            <a:solidFill>
              <a:srgbClr val="08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6" name="Rectângulo 55"/>
            <p:cNvSpPr/>
            <p:nvPr/>
          </p:nvSpPr>
          <p:spPr>
            <a:xfrm>
              <a:off x="8066070" y="3212976"/>
              <a:ext cx="1077930" cy="2880320"/>
            </a:xfrm>
            <a:prstGeom prst="rect">
              <a:avLst/>
            </a:prstGeom>
            <a:solidFill>
              <a:srgbClr val="08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7" name="Rectângulo 56"/>
            <p:cNvSpPr/>
            <p:nvPr/>
          </p:nvSpPr>
          <p:spPr>
            <a:xfrm>
              <a:off x="7007216" y="3212976"/>
              <a:ext cx="1008112" cy="2880320"/>
            </a:xfrm>
            <a:prstGeom prst="rect">
              <a:avLst/>
            </a:prstGeom>
            <a:solidFill>
              <a:srgbClr val="087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tângulo 57"/>
            <p:cNvSpPr/>
            <p:nvPr/>
          </p:nvSpPr>
          <p:spPr>
            <a:xfrm>
              <a:off x="5949144" y="357301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59" name="Rectângulo 58"/>
            <p:cNvSpPr/>
            <p:nvPr/>
          </p:nvSpPr>
          <p:spPr>
            <a:xfrm>
              <a:off x="5955164" y="4293096"/>
              <a:ext cx="995289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0" name="Rectângulo 59"/>
            <p:cNvSpPr/>
            <p:nvPr/>
          </p:nvSpPr>
          <p:spPr>
            <a:xfrm>
              <a:off x="5955164" y="501317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tângulo 60"/>
            <p:cNvSpPr/>
            <p:nvPr/>
          </p:nvSpPr>
          <p:spPr>
            <a:xfrm>
              <a:off x="5942342" y="5733256"/>
              <a:ext cx="1014132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2" name="Rectângulo 61"/>
            <p:cNvSpPr/>
            <p:nvPr/>
          </p:nvSpPr>
          <p:spPr>
            <a:xfrm>
              <a:off x="7014018" y="357301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ectângulo 62"/>
            <p:cNvSpPr/>
            <p:nvPr/>
          </p:nvSpPr>
          <p:spPr>
            <a:xfrm>
              <a:off x="7020038" y="4293096"/>
              <a:ext cx="995289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Rectângulo 63"/>
            <p:cNvSpPr/>
            <p:nvPr/>
          </p:nvSpPr>
          <p:spPr>
            <a:xfrm>
              <a:off x="7020038" y="5013176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5" name="Rectângulo 64"/>
            <p:cNvSpPr/>
            <p:nvPr/>
          </p:nvSpPr>
          <p:spPr>
            <a:xfrm>
              <a:off x="7007216" y="5733256"/>
              <a:ext cx="1014132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6" name="Rectângulo 65"/>
            <p:cNvSpPr/>
            <p:nvPr/>
          </p:nvSpPr>
          <p:spPr>
            <a:xfrm>
              <a:off x="8072872" y="3573016"/>
              <a:ext cx="1065108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Rectângulo 66"/>
            <p:cNvSpPr/>
            <p:nvPr/>
          </p:nvSpPr>
          <p:spPr>
            <a:xfrm>
              <a:off x="8078892" y="4293096"/>
              <a:ext cx="1061250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Rectângulo 67"/>
            <p:cNvSpPr/>
            <p:nvPr/>
          </p:nvSpPr>
          <p:spPr>
            <a:xfrm>
              <a:off x="8078892" y="5013176"/>
              <a:ext cx="1065108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ectângulo 68"/>
            <p:cNvSpPr/>
            <p:nvPr/>
          </p:nvSpPr>
          <p:spPr>
            <a:xfrm>
              <a:off x="8066070" y="5733256"/>
              <a:ext cx="1081342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Rectângulo 69"/>
            <p:cNvSpPr/>
            <p:nvPr/>
          </p:nvSpPr>
          <p:spPr>
            <a:xfrm>
              <a:off x="1706310" y="5738102"/>
              <a:ext cx="998907" cy="360040"/>
            </a:xfrm>
            <a:prstGeom prst="rect">
              <a:avLst/>
            </a:prstGeom>
            <a:solidFill>
              <a:srgbClr val="74C0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CaixaDeTexto 70"/>
            <p:cNvSpPr txBox="1"/>
            <p:nvPr/>
          </p:nvSpPr>
          <p:spPr>
            <a:xfrm>
              <a:off x="1835696" y="35637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49,6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72" name="CaixaDeTexto 71"/>
            <p:cNvSpPr txBox="1"/>
            <p:nvPr/>
          </p:nvSpPr>
          <p:spPr>
            <a:xfrm>
              <a:off x="1835696" y="393305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45,2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73" name="Rectângulo 72"/>
            <p:cNvSpPr/>
            <p:nvPr/>
          </p:nvSpPr>
          <p:spPr>
            <a:xfrm>
              <a:off x="208087" y="3212976"/>
              <a:ext cx="974947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300" dirty="0" smtClean="0">
                  <a:solidFill>
                    <a:schemeClr val="bg1"/>
                  </a:solidFill>
                  <a:latin typeface="Comic Sans MS" pitchFamily="66" charset="0"/>
                </a:rPr>
                <a:t>Casa Nova</a:t>
              </a:r>
            </a:p>
          </p:txBody>
        </p:sp>
        <p:sp>
          <p:nvSpPr>
            <p:cNvPr id="74" name="Rectângulo 73"/>
            <p:cNvSpPr/>
            <p:nvPr/>
          </p:nvSpPr>
          <p:spPr>
            <a:xfrm>
              <a:off x="208087" y="3568660"/>
              <a:ext cx="144783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300" dirty="0" smtClean="0">
                  <a:solidFill>
                    <a:schemeClr val="bg1"/>
                  </a:solidFill>
                  <a:latin typeface="Comic Sans MS" pitchFamily="66" charset="0"/>
                </a:rPr>
                <a:t>Golden </a:t>
              </a:r>
              <a:r>
                <a:rPr lang="pt-PT" sz="1300" dirty="0" err="1" smtClean="0">
                  <a:solidFill>
                    <a:schemeClr val="bg1"/>
                  </a:solidFill>
                  <a:latin typeface="Comic Sans MS" pitchFamily="66" charset="0"/>
                </a:rPr>
                <a:t>Delicious</a:t>
              </a:r>
              <a:endParaRPr lang="pt-PT" sz="1300" dirty="0" smtClean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75" name="Rectângulo 74"/>
            <p:cNvSpPr/>
            <p:nvPr/>
          </p:nvSpPr>
          <p:spPr>
            <a:xfrm>
              <a:off x="217612" y="4000708"/>
              <a:ext cx="123944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300" dirty="0" smtClean="0">
                  <a:solidFill>
                    <a:schemeClr val="bg1"/>
                  </a:solidFill>
                  <a:latin typeface="Comic Sans MS" pitchFamily="66" charset="0"/>
                </a:rPr>
                <a:t>Granny Smith</a:t>
              </a:r>
            </a:p>
          </p:txBody>
        </p:sp>
        <p:sp>
          <p:nvSpPr>
            <p:cNvPr id="76" name="Rectângulo 75"/>
            <p:cNvSpPr/>
            <p:nvPr/>
          </p:nvSpPr>
          <p:spPr>
            <a:xfrm>
              <a:off x="208087" y="4293096"/>
              <a:ext cx="1000595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300" dirty="0" err="1" smtClean="0">
                  <a:solidFill>
                    <a:schemeClr val="bg1"/>
                  </a:solidFill>
                  <a:latin typeface="Comic Sans MS" pitchFamily="66" charset="0"/>
                </a:rPr>
                <a:t>Jonagored</a:t>
              </a:r>
              <a:endParaRPr lang="pt-PT" sz="1300" dirty="0" smtClean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77" name="Rectângulo 76"/>
            <p:cNvSpPr/>
            <p:nvPr/>
          </p:nvSpPr>
          <p:spPr>
            <a:xfrm>
              <a:off x="227486" y="4648780"/>
              <a:ext cx="768159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300" dirty="0" smtClean="0">
                  <a:solidFill>
                    <a:schemeClr val="bg1"/>
                  </a:solidFill>
                  <a:latin typeface="Comic Sans MS" pitchFamily="66" charset="0"/>
                </a:rPr>
                <a:t>Reineta</a:t>
              </a:r>
            </a:p>
          </p:txBody>
        </p:sp>
        <p:sp>
          <p:nvSpPr>
            <p:cNvPr id="78" name="Rectângulo 77"/>
            <p:cNvSpPr/>
            <p:nvPr/>
          </p:nvSpPr>
          <p:spPr>
            <a:xfrm>
              <a:off x="227486" y="5029780"/>
              <a:ext cx="5132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300" dirty="0" smtClean="0">
                  <a:solidFill>
                    <a:schemeClr val="bg1"/>
                  </a:solidFill>
                  <a:latin typeface="Comic Sans MS" pitchFamily="66" charset="0"/>
                </a:rPr>
                <a:t>Gala</a:t>
              </a:r>
            </a:p>
          </p:txBody>
        </p:sp>
        <p:sp>
          <p:nvSpPr>
            <p:cNvPr id="79" name="Rectângulo 78"/>
            <p:cNvSpPr/>
            <p:nvPr/>
          </p:nvSpPr>
          <p:spPr>
            <a:xfrm>
              <a:off x="227486" y="5372680"/>
              <a:ext cx="854721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300" dirty="0" err="1" smtClean="0">
                  <a:solidFill>
                    <a:schemeClr val="bg1"/>
                  </a:solidFill>
                  <a:latin typeface="Comic Sans MS" pitchFamily="66" charset="0"/>
                </a:rPr>
                <a:t>Starking</a:t>
              </a:r>
              <a:endParaRPr lang="pt-PT" sz="1300" dirty="0" smtClean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80" name="Rectângulo 79"/>
            <p:cNvSpPr/>
            <p:nvPr/>
          </p:nvSpPr>
          <p:spPr>
            <a:xfrm>
              <a:off x="227486" y="5744155"/>
              <a:ext cx="65274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300" dirty="0" smtClean="0">
                  <a:solidFill>
                    <a:schemeClr val="bg1"/>
                  </a:solidFill>
                  <a:latin typeface="Comic Sans MS" pitchFamily="66" charset="0"/>
                </a:rPr>
                <a:t>Média</a:t>
              </a:r>
            </a:p>
          </p:txBody>
        </p:sp>
        <p:sp>
          <p:nvSpPr>
            <p:cNvPr id="81" name="CaixaDeTexto 80"/>
            <p:cNvSpPr txBox="1"/>
            <p:nvPr/>
          </p:nvSpPr>
          <p:spPr>
            <a:xfrm>
              <a:off x="1835696" y="42930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54,1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82" name="CaixaDeTexto 81"/>
            <p:cNvSpPr txBox="1"/>
            <p:nvPr/>
          </p:nvSpPr>
          <p:spPr>
            <a:xfrm>
              <a:off x="1835696" y="465313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61,2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83" name="CaixaDeTexto 82"/>
            <p:cNvSpPr txBox="1"/>
            <p:nvPr/>
          </p:nvSpPr>
          <p:spPr>
            <a:xfrm>
              <a:off x="1835696" y="501317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53,4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84" name="CaixaDeTexto 83"/>
            <p:cNvSpPr txBox="1"/>
            <p:nvPr/>
          </p:nvSpPr>
          <p:spPr>
            <a:xfrm>
              <a:off x="1835696" y="53639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52,2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85" name="CaixaDeTexto 84"/>
            <p:cNvSpPr txBox="1"/>
            <p:nvPr/>
          </p:nvSpPr>
          <p:spPr>
            <a:xfrm>
              <a:off x="1835696" y="572396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52,7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86" name="CaixaDeTexto 85"/>
            <p:cNvSpPr txBox="1"/>
            <p:nvPr/>
          </p:nvSpPr>
          <p:spPr>
            <a:xfrm>
              <a:off x="2970456" y="31409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83,6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87" name="CaixaDeTexto 86"/>
            <p:cNvSpPr txBox="1"/>
            <p:nvPr/>
          </p:nvSpPr>
          <p:spPr>
            <a:xfrm>
              <a:off x="2970456" y="35637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86,6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88" name="CaixaDeTexto 87"/>
            <p:cNvSpPr txBox="1"/>
            <p:nvPr/>
          </p:nvSpPr>
          <p:spPr>
            <a:xfrm>
              <a:off x="2970456" y="393305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87,7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89" name="CaixaDeTexto 88"/>
            <p:cNvSpPr txBox="1"/>
            <p:nvPr/>
          </p:nvSpPr>
          <p:spPr>
            <a:xfrm>
              <a:off x="2970456" y="42930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82,7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0" name="CaixaDeTexto 89"/>
            <p:cNvSpPr txBox="1"/>
            <p:nvPr/>
          </p:nvSpPr>
          <p:spPr>
            <a:xfrm>
              <a:off x="2970456" y="465313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81,7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1" name="CaixaDeTexto 90"/>
            <p:cNvSpPr txBox="1"/>
            <p:nvPr/>
          </p:nvSpPr>
          <p:spPr>
            <a:xfrm>
              <a:off x="2970456" y="501317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84,7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2" name="CaixaDeTexto 91"/>
            <p:cNvSpPr txBox="1"/>
            <p:nvPr/>
          </p:nvSpPr>
          <p:spPr>
            <a:xfrm>
              <a:off x="2970456" y="53639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84,3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3" name="CaixaDeTexto 92"/>
            <p:cNvSpPr txBox="1"/>
            <p:nvPr/>
          </p:nvSpPr>
          <p:spPr>
            <a:xfrm>
              <a:off x="2970456" y="572396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84,5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4" name="CaixaDeTexto 93"/>
            <p:cNvSpPr txBox="1"/>
            <p:nvPr/>
          </p:nvSpPr>
          <p:spPr>
            <a:xfrm>
              <a:off x="4050576" y="3140968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2,7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5" name="CaixaDeTexto 94"/>
            <p:cNvSpPr txBox="1"/>
            <p:nvPr/>
          </p:nvSpPr>
          <p:spPr>
            <a:xfrm>
              <a:off x="4050576" y="356372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1,5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4050576" y="393305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1,9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7" name="CaixaDeTexto 96"/>
            <p:cNvSpPr txBox="1"/>
            <p:nvPr/>
          </p:nvSpPr>
          <p:spPr>
            <a:xfrm>
              <a:off x="4050576" y="429309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2,2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8" name="CaixaDeTexto 97"/>
            <p:cNvSpPr txBox="1"/>
            <p:nvPr/>
          </p:nvSpPr>
          <p:spPr>
            <a:xfrm>
              <a:off x="4050576" y="465313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2,4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4050576" y="5013176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1,8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0" name="CaixaDeTexto 99"/>
            <p:cNvSpPr txBox="1"/>
            <p:nvPr/>
          </p:nvSpPr>
          <p:spPr>
            <a:xfrm>
              <a:off x="4050576" y="536392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2,0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1" name="CaixaDeTexto 100"/>
            <p:cNvSpPr txBox="1"/>
            <p:nvPr/>
          </p:nvSpPr>
          <p:spPr>
            <a:xfrm>
              <a:off x="4050576" y="572396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2,1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2" name="CaixaDeTexto 101"/>
            <p:cNvSpPr txBox="1"/>
            <p:nvPr/>
          </p:nvSpPr>
          <p:spPr>
            <a:xfrm>
              <a:off x="5103700" y="31409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15,7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3" name="CaixaDeTexto 102"/>
            <p:cNvSpPr txBox="1"/>
            <p:nvPr/>
          </p:nvSpPr>
          <p:spPr>
            <a:xfrm>
              <a:off x="5103700" y="35637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12,8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4" name="CaixaDeTexto 103"/>
            <p:cNvSpPr txBox="1"/>
            <p:nvPr/>
          </p:nvSpPr>
          <p:spPr>
            <a:xfrm>
              <a:off x="5103700" y="393305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11,5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5" name="CaixaDeTexto 104"/>
            <p:cNvSpPr txBox="1"/>
            <p:nvPr/>
          </p:nvSpPr>
          <p:spPr>
            <a:xfrm>
              <a:off x="5103700" y="42930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16,7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6" name="CaixaDeTexto 105"/>
            <p:cNvSpPr txBox="1"/>
            <p:nvPr/>
          </p:nvSpPr>
          <p:spPr>
            <a:xfrm>
              <a:off x="5103700" y="465313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17,5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7" name="CaixaDeTexto 106"/>
            <p:cNvSpPr txBox="1"/>
            <p:nvPr/>
          </p:nvSpPr>
          <p:spPr>
            <a:xfrm>
              <a:off x="5103700" y="501317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14,6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8" name="CaixaDeTexto 107"/>
            <p:cNvSpPr txBox="1"/>
            <p:nvPr/>
          </p:nvSpPr>
          <p:spPr>
            <a:xfrm>
              <a:off x="5103700" y="53639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15,1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09" name="CaixaDeTexto 108"/>
            <p:cNvSpPr txBox="1"/>
            <p:nvPr/>
          </p:nvSpPr>
          <p:spPr>
            <a:xfrm>
              <a:off x="5103700" y="572396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14,9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0" name="CaixaDeTexto 109"/>
            <p:cNvSpPr txBox="1"/>
            <p:nvPr/>
          </p:nvSpPr>
          <p:spPr>
            <a:xfrm>
              <a:off x="6138808" y="31409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0,30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1" name="CaixaDeTexto 110"/>
            <p:cNvSpPr txBox="1"/>
            <p:nvPr/>
          </p:nvSpPr>
          <p:spPr>
            <a:xfrm>
              <a:off x="6138808" y="35637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0,33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2" name="CaixaDeTexto 111"/>
            <p:cNvSpPr txBox="1"/>
            <p:nvPr/>
          </p:nvSpPr>
          <p:spPr>
            <a:xfrm>
              <a:off x="6138808" y="393305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0,47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3" name="CaixaDeTexto 112"/>
            <p:cNvSpPr txBox="1"/>
            <p:nvPr/>
          </p:nvSpPr>
          <p:spPr>
            <a:xfrm>
              <a:off x="6138808" y="42930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0,27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4" name="CaixaDeTexto 113"/>
            <p:cNvSpPr txBox="1"/>
            <p:nvPr/>
          </p:nvSpPr>
          <p:spPr>
            <a:xfrm>
              <a:off x="6138808" y="465313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0,47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5" name="CaixaDeTexto 114"/>
            <p:cNvSpPr txBox="1"/>
            <p:nvPr/>
          </p:nvSpPr>
          <p:spPr>
            <a:xfrm>
              <a:off x="6138808" y="501317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0,40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6" name="CaixaDeTexto 115"/>
            <p:cNvSpPr txBox="1"/>
            <p:nvPr/>
          </p:nvSpPr>
          <p:spPr>
            <a:xfrm>
              <a:off x="6138808" y="53639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0,33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7" name="CaixaDeTexto 116"/>
            <p:cNvSpPr txBox="1"/>
            <p:nvPr/>
          </p:nvSpPr>
          <p:spPr>
            <a:xfrm>
              <a:off x="6138808" y="572396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0,37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8" name="CaixaDeTexto 117"/>
            <p:cNvSpPr txBox="1"/>
            <p:nvPr/>
          </p:nvSpPr>
          <p:spPr>
            <a:xfrm>
              <a:off x="7218928" y="31409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0,13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19" name="CaixaDeTexto 118"/>
            <p:cNvSpPr txBox="1"/>
            <p:nvPr/>
          </p:nvSpPr>
          <p:spPr>
            <a:xfrm>
              <a:off x="7218928" y="35637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0" name="CaixaDeTexto 119"/>
            <p:cNvSpPr txBox="1"/>
            <p:nvPr/>
          </p:nvSpPr>
          <p:spPr>
            <a:xfrm>
              <a:off x="7218928" y="393305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1" name="CaixaDeTexto 120"/>
            <p:cNvSpPr txBox="1"/>
            <p:nvPr/>
          </p:nvSpPr>
          <p:spPr>
            <a:xfrm>
              <a:off x="7218928" y="42930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2" name="CaixaDeTexto 121"/>
            <p:cNvSpPr txBox="1"/>
            <p:nvPr/>
          </p:nvSpPr>
          <p:spPr>
            <a:xfrm>
              <a:off x="7218928" y="465313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3" name="CaixaDeTexto 122"/>
            <p:cNvSpPr txBox="1"/>
            <p:nvPr/>
          </p:nvSpPr>
          <p:spPr>
            <a:xfrm>
              <a:off x="7218928" y="501317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4" name="CaixaDeTexto 123"/>
            <p:cNvSpPr txBox="1"/>
            <p:nvPr/>
          </p:nvSpPr>
          <p:spPr>
            <a:xfrm>
              <a:off x="7218928" y="53639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5" name="CaixaDeTexto 124"/>
            <p:cNvSpPr txBox="1"/>
            <p:nvPr/>
          </p:nvSpPr>
          <p:spPr>
            <a:xfrm>
              <a:off x="7218928" y="572396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6" name="CaixaDeTexto 125"/>
            <p:cNvSpPr txBox="1"/>
            <p:nvPr/>
          </p:nvSpPr>
          <p:spPr>
            <a:xfrm>
              <a:off x="8299048" y="3140968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0,23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7" name="CaixaDeTexto 126"/>
            <p:cNvSpPr txBox="1"/>
            <p:nvPr/>
          </p:nvSpPr>
          <p:spPr>
            <a:xfrm>
              <a:off x="8299048" y="35637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0,18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8" name="CaixaDeTexto 127"/>
            <p:cNvSpPr txBox="1"/>
            <p:nvPr/>
          </p:nvSpPr>
          <p:spPr>
            <a:xfrm>
              <a:off x="8299048" y="393305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0,20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29" name="CaixaDeTexto 128"/>
            <p:cNvSpPr txBox="1"/>
            <p:nvPr/>
          </p:nvSpPr>
          <p:spPr>
            <a:xfrm>
              <a:off x="8299048" y="429309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0,19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30" name="CaixaDeTexto 129"/>
            <p:cNvSpPr txBox="1"/>
            <p:nvPr/>
          </p:nvSpPr>
          <p:spPr>
            <a:xfrm>
              <a:off x="8299048" y="465313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0,28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31" name="CaixaDeTexto 130"/>
            <p:cNvSpPr txBox="1"/>
            <p:nvPr/>
          </p:nvSpPr>
          <p:spPr>
            <a:xfrm>
              <a:off x="8299048" y="501317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0,24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32" name="CaixaDeTexto 131"/>
            <p:cNvSpPr txBox="1"/>
            <p:nvPr/>
          </p:nvSpPr>
          <p:spPr>
            <a:xfrm>
              <a:off x="8299048" y="536392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0,20</a:t>
              </a:r>
              <a:endParaRPr lang="pt-PT" dirty="0">
                <a:solidFill>
                  <a:schemeClr val="bg1"/>
                </a:solidFill>
              </a:endParaRPr>
            </a:p>
          </p:txBody>
        </p:sp>
        <p:sp>
          <p:nvSpPr>
            <p:cNvPr id="133" name="CaixaDeTexto 132"/>
            <p:cNvSpPr txBox="1"/>
            <p:nvPr/>
          </p:nvSpPr>
          <p:spPr>
            <a:xfrm>
              <a:off x="8299048" y="5723964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solidFill>
                    <a:schemeClr val="bg1"/>
                  </a:solidFill>
                </a:rPr>
                <a:t>0,22</a:t>
              </a:r>
              <a:endParaRPr lang="pt-PT" dirty="0">
                <a:solidFill>
                  <a:schemeClr val="bg1"/>
                </a:solidFill>
              </a:endParaRPr>
            </a:p>
          </p:txBody>
        </p:sp>
      </p:grpSp>
      <p:sp>
        <p:nvSpPr>
          <p:cNvPr id="135" name="CaixaDeTexto 134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9" name="Imagem 138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Imagem 11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24328" y="260648"/>
            <a:ext cx="1265101" cy="15121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11760" y="3356992"/>
            <a:ext cx="43924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pt-PT" sz="5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“</a:t>
            </a:r>
            <a:r>
              <a:rPr lang="pt-PT" altLang="pt-PT" sz="5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Uso da </a:t>
            </a:r>
          </a:p>
          <a:p>
            <a:pPr algn="ctr"/>
            <a:r>
              <a:rPr lang="pt-PT" altLang="pt-PT" sz="5000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Água</a:t>
            </a:r>
            <a:r>
              <a:rPr lang="pt-PT" altLang="pt-PT" sz="5000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 em Fruticultura“</a:t>
            </a:r>
            <a:endParaRPr lang="pt-PT" altLang="pt-PT" sz="50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m 7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5768" y="0"/>
            <a:ext cx="2088232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ângulo 8"/>
          <p:cNvSpPr/>
          <p:nvPr/>
        </p:nvSpPr>
        <p:spPr>
          <a:xfrm>
            <a:off x="827584" y="1668221"/>
            <a:ext cx="7416824" cy="327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alt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As Maçãs de Alcobaça são produzidas segundo as normas </a:t>
            </a:r>
          </a:p>
          <a:p>
            <a:pPr algn="just">
              <a:lnSpc>
                <a:spcPct val="150000"/>
              </a:lnSpc>
            </a:pPr>
            <a:r>
              <a:rPr lang="pt-PT" altLang="pt-PT" sz="2000" dirty="0" smtClean="0">
                <a:solidFill>
                  <a:schemeClr val="accent1"/>
                </a:solidFill>
                <a:latin typeface="Comic Sans MS" pitchFamily="66" charset="0"/>
                <a:cs typeface="Arial" pitchFamily="34" charset="0"/>
              </a:rPr>
              <a:t>de Produção Integrada. Um processo de produção inovador, racional e controlado em que se privilegia a proteção da natureza, assim como a cultura. Estas técnicas de produção racionais permitem melhorar a qualidade, contribuem para o equilíbrio do meio ambiente e proporcionam segurança alimentar.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827584" y="4881934"/>
            <a:ext cx="6912768" cy="995338"/>
            <a:chOff x="539552" y="4881934"/>
            <a:chExt cx="6912768" cy="995338"/>
          </a:xfrm>
        </p:grpSpPr>
        <p:sp>
          <p:nvSpPr>
            <p:cNvPr id="17" name="Rectângulo 16"/>
            <p:cNvSpPr/>
            <p:nvPr/>
          </p:nvSpPr>
          <p:spPr>
            <a:xfrm>
              <a:off x="539552" y="5013176"/>
              <a:ext cx="6912768" cy="864096"/>
            </a:xfrm>
            <a:prstGeom prst="rect">
              <a:avLst/>
            </a:prstGeom>
            <a:solidFill>
              <a:srgbClr val="74C04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8" name="Rectângulo 17"/>
            <p:cNvSpPr/>
            <p:nvPr/>
          </p:nvSpPr>
          <p:spPr>
            <a:xfrm>
              <a:off x="683568" y="4881934"/>
              <a:ext cx="6480720" cy="9646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PT" altLang="pt-PT" sz="2000" b="1" dirty="0" smtClean="0">
                  <a:solidFill>
                    <a:srgbClr val="0875BC"/>
                  </a:solidFill>
                  <a:latin typeface="Comic Sans MS" pitchFamily="66" charset="0"/>
                  <a:cs typeface="Arial" pitchFamily="34" charset="0"/>
                </a:rPr>
                <a:t>Um dos principais métodos da Produção Integrada </a:t>
              </a:r>
            </a:p>
            <a:p>
              <a:pPr>
                <a:lnSpc>
                  <a:spcPct val="150000"/>
                </a:lnSpc>
              </a:pPr>
              <a:r>
                <a:rPr lang="pt-PT" altLang="pt-PT" sz="2000" b="1" dirty="0" smtClean="0">
                  <a:solidFill>
                    <a:schemeClr val="bg1"/>
                  </a:solidFill>
                  <a:latin typeface="Comic Sans MS" pitchFamily="66" charset="0"/>
                  <a:cs typeface="Arial" pitchFamily="34" charset="0"/>
                </a:rPr>
                <a:t>é a utilização racional da água.</a:t>
              </a:r>
              <a:endParaRPr lang="pt-PT" altLang="pt-PT" sz="2000" b="1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95536" y="404664"/>
            <a:ext cx="661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Uso da água 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em fruticultura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4" name="Imagem 13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2460" cy="270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ângulo 16"/>
          <p:cNvSpPr>
            <a:spLocks noChangeArrowheads="1"/>
          </p:cNvSpPr>
          <p:nvPr/>
        </p:nvSpPr>
        <p:spPr bwMode="auto">
          <a:xfrm>
            <a:off x="899592" y="2708920"/>
            <a:ext cx="73448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pt-PT" altLang="pt-PT" sz="2000" b="1" dirty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A irrigação dos pomares de Maçã de Alcobaça utilizam</a:t>
            </a:r>
            <a:r>
              <a:rPr lang="pt-PT" altLang="pt-PT" sz="20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:</a:t>
            </a:r>
          </a:p>
          <a:p>
            <a:pPr eaLnBrk="1" hangingPunct="1"/>
            <a:endParaRPr lang="pt-PT" altLang="pt-PT" b="1" dirty="0" smtClean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 eaLnBrk="1" hangingPunct="1"/>
            <a:endParaRPr lang="pt-PT" altLang="pt-PT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8" name="Rectângulo 37"/>
          <p:cNvSpPr/>
          <p:nvPr/>
        </p:nvSpPr>
        <p:spPr>
          <a:xfrm>
            <a:off x="899592" y="3212976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altLang="pt-PT" dirty="0" smtClean="0">
                <a:solidFill>
                  <a:srgbClr val="0875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altLang="pt-PT" sz="2000" dirty="0" smtClean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rPr>
              <a:t>Dotações ajustadas às necessidades da água da cultura através:</a:t>
            </a:r>
            <a:endParaRPr lang="pt-PT" sz="2000" dirty="0">
              <a:latin typeface="Comic Sans MS" pitchFamily="66" charset="0"/>
            </a:endParaRPr>
          </a:p>
        </p:txBody>
      </p:sp>
      <p:sp>
        <p:nvSpPr>
          <p:cNvPr id="39" name="Rectângulo 38"/>
          <p:cNvSpPr/>
          <p:nvPr/>
        </p:nvSpPr>
        <p:spPr>
          <a:xfrm>
            <a:off x="1187624" y="3697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just">
              <a:buClr>
                <a:srgbClr val="74C044"/>
              </a:buClr>
              <a:buFont typeface="Wingdings" pitchFamily="2" charset="2"/>
              <a:buChar char="ü"/>
            </a:pPr>
            <a:r>
              <a:rPr lang="pt-PT" altLang="pt-PT" dirty="0" smtClean="0">
                <a:solidFill>
                  <a:srgbClr val="0875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altLang="pt-PT" dirty="0" smtClean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rPr>
              <a:t>Evapotranspiração</a:t>
            </a:r>
          </a:p>
          <a:p>
            <a:pPr lvl="2" algn="just">
              <a:buClr>
                <a:srgbClr val="74C044"/>
              </a:buClr>
              <a:buFont typeface="Wingdings" pitchFamily="2" charset="2"/>
              <a:buChar char="ü"/>
            </a:pPr>
            <a:r>
              <a:rPr lang="pt-PT" altLang="pt-PT" dirty="0" smtClean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rPr>
              <a:t> Potencial Hídrico</a:t>
            </a:r>
            <a:endParaRPr lang="pt-PT" altLang="pt-PT" dirty="0">
              <a:solidFill>
                <a:srgbClr val="0875B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42" name="CaixaDeTexto 17"/>
          <p:cNvSpPr txBox="1">
            <a:spLocks noChangeArrowheads="1"/>
          </p:cNvSpPr>
          <p:nvPr/>
        </p:nvSpPr>
        <p:spPr bwMode="auto">
          <a:xfrm>
            <a:off x="899592" y="5693186"/>
            <a:ext cx="4248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buFont typeface="Arial" pitchFamily="34" charset="0"/>
              <a:buChar char="•"/>
            </a:pPr>
            <a:r>
              <a:rPr lang="pt-PT" altLang="pt-PT" dirty="0" smtClean="0">
                <a:solidFill>
                  <a:srgbClr val="0875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altLang="pt-PT" sz="2000" dirty="0" smtClean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rPr>
              <a:t>Equipamentos </a:t>
            </a:r>
            <a:r>
              <a:rPr lang="pt-PT" altLang="pt-PT" sz="2000" dirty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rPr>
              <a:t>de correção</a:t>
            </a:r>
          </a:p>
        </p:txBody>
      </p:sp>
      <p:sp>
        <p:nvSpPr>
          <p:cNvPr id="43" name="Rectângulo 42"/>
          <p:cNvSpPr/>
          <p:nvPr/>
        </p:nvSpPr>
        <p:spPr>
          <a:xfrm>
            <a:off x="899592" y="4499828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PT" altLang="pt-PT" dirty="0" smtClean="0">
                <a:solidFill>
                  <a:srgbClr val="0875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altLang="pt-PT" sz="2000" dirty="0" smtClean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rPr>
              <a:t>Equipamentos de monitorização, tais como:</a:t>
            </a:r>
            <a:endParaRPr lang="pt-PT" sz="2000" dirty="0">
              <a:latin typeface="Comic Sans MS" pitchFamily="66" charset="0"/>
            </a:endParaRPr>
          </a:p>
        </p:txBody>
      </p:sp>
      <p:sp>
        <p:nvSpPr>
          <p:cNvPr id="44" name="Rectângulo 43"/>
          <p:cNvSpPr/>
          <p:nvPr/>
        </p:nvSpPr>
        <p:spPr>
          <a:xfrm>
            <a:off x="1187624" y="49429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just">
              <a:buClr>
                <a:srgbClr val="74C044"/>
              </a:buClr>
              <a:buFont typeface="Wingdings" pitchFamily="2" charset="2"/>
              <a:buChar char="ü"/>
            </a:pPr>
            <a:r>
              <a:rPr lang="pt-PT" altLang="pt-PT" dirty="0" smtClean="0">
                <a:solidFill>
                  <a:srgbClr val="0875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PT" altLang="pt-PT" dirty="0" err="1" smtClean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rPr>
              <a:t>Watermark</a:t>
            </a:r>
            <a:endParaRPr lang="pt-PT" altLang="pt-PT" dirty="0" smtClean="0">
              <a:solidFill>
                <a:srgbClr val="0875BC"/>
              </a:solidFill>
              <a:latin typeface="Comic Sans MS" pitchFamily="66" charset="0"/>
              <a:cs typeface="Arial" pitchFamily="34" charset="0"/>
            </a:endParaRPr>
          </a:p>
          <a:p>
            <a:pPr lvl="2" algn="just">
              <a:buClr>
                <a:srgbClr val="74C044"/>
              </a:buClr>
              <a:buFont typeface="Wingdings" pitchFamily="2" charset="2"/>
              <a:buChar char="ü"/>
            </a:pPr>
            <a:r>
              <a:rPr lang="pt-PT" altLang="pt-PT" dirty="0" smtClean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rPr>
              <a:t> Sonda </a:t>
            </a:r>
            <a:r>
              <a:rPr lang="pt-PT" altLang="pt-PT" dirty="0" err="1" smtClean="0">
                <a:solidFill>
                  <a:srgbClr val="0875BC"/>
                </a:solidFill>
                <a:latin typeface="Comic Sans MS" pitchFamily="66" charset="0"/>
                <a:cs typeface="Arial" pitchFamily="34" charset="0"/>
              </a:rPr>
              <a:t>Diviner</a:t>
            </a:r>
            <a:endParaRPr lang="pt-PT" altLang="pt-PT" dirty="0">
              <a:solidFill>
                <a:srgbClr val="0875BC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102152" y="6550223"/>
            <a:ext cx="2041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400" b="1" dirty="0" smtClean="0">
                <a:solidFill>
                  <a:srgbClr val="135C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www.clubedamaca.pt</a:t>
            </a:r>
            <a:endParaRPr lang="pt-PT" sz="1400" b="1" dirty="0">
              <a:solidFill>
                <a:srgbClr val="135C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5768" y="0"/>
            <a:ext cx="2088232" cy="235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CaixaDeTexto 17"/>
          <p:cNvSpPr txBox="1">
            <a:spLocks noChangeArrowheads="1"/>
          </p:cNvSpPr>
          <p:nvPr/>
        </p:nvSpPr>
        <p:spPr bwMode="auto">
          <a:xfrm>
            <a:off x="2267744" y="1772816"/>
            <a:ext cx="5112568" cy="707886"/>
          </a:xfrm>
          <a:prstGeom prst="rect">
            <a:avLst/>
          </a:prstGeom>
          <a:solidFill>
            <a:srgbClr val="74C044"/>
          </a:solidFill>
          <a:ln w="2857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pt-PT" altLang="pt-PT" sz="2000" b="1" dirty="0" smtClean="0">
                <a:solidFill>
                  <a:srgbClr val="0875BC"/>
                </a:solidFill>
                <a:latin typeface="Comic Sans MS" pitchFamily="66" charset="0"/>
                <a:cs typeface="Arial" charset="0"/>
              </a:rPr>
              <a:t>O uso correto da água</a:t>
            </a:r>
            <a:r>
              <a:rPr lang="pt-PT" altLang="pt-PT" sz="20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 contribui para </a:t>
            </a:r>
          </a:p>
          <a:p>
            <a:pPr algn="just" eaLnBrk="1" hangingPunct="1"/>
            <a:r>
              <a:rPr lang="pt-PT" altLang="pt-PT" sz="2000" b="1" dirty="0" smtClean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a produção de mais alimentos saudáveis</a:t>
            </a:r>
            <a:endParaRPr lang="pt-PT" altLang="pt-PT" sz="2000" b="1" dirty="0">
              <a:solidFill>
                <a:schemeClr val="bg1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395536" y="404664"/>
            <a:ext cx="6618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altLang="pt-PT" sz="2400" b="1" dirty="0" smtClean="0">
                <a:solidFill>
                  <a:srgbClr val="92D050"/>
                </a:solidFill>
                <a:latin typeface="Comic Sans MS" pitchFamily="66" charset="0"/>
                <a:cs typeface="Arial" pitchFamily="34" charset="0"/>
              </a:rPr>
              <a:t>Uso da água </a:t>
            </a:r>
            <a:r>
              <a:rPr lang="pt-PT" altLang="pt-PT" sz="2400" b="1" dirty="0" smtClean="0">
                <a:solidFill>
                  <a:srgbClr val="0070C0"/>
                </a:solidFill>
                <a:latin typeface="Comic Sans MS" pitchFamily="66" charset="0"/>
                <a:cs typeface="Arial" pitchFamily="34" charset="0"/>
              </a:rPr>
              <a:t>em fruticultura</a:t>
            </a:r>
            <a:endParaRPr lang="pt-PT" altLang="pt-PT" sz="2400" b="1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8" name="Imagem 17" descr="patrocini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96" y="6389478"/>
            <a:ext cx="2708640" cy="42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  <p:bldP spid="39" grpId="0"/>
      <p:bldP spid="42" grpId="0"/>
      <p:bldP spid="43" grpId="0"/>
      <p:bldP spid="44" grpId="0"/>
      <p:bldP spid="32" grpId="0" animBg="1"/>
      <p:bldP spid="20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892</Words>
  <Application>Microsoft Office PowerPoint</Application>
  <PresentationFormat>Apresentação no Ecrã (4:3)</PresentationFormat>
  <Paragraphs>204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17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  <vt:lpstr>Diapositivo 13</vt:lpstr>
      <vt:lpstr>Diapositivo 14</vt:lpstr>
      <vt:lpstr>Diapositivo 15</vt:lpstr>
      <vt:lpstr>Diapositivo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Cristina Pires</dc:creator>
  <cp:lastModifiedBy>Cristina Pires</cp:lastModifiedBy>
  <cp:revision>206</cp:revision>
  <dcterms:created xsi:type="dcterms:W3CDTF">2014-04-23T09:10:19Z</dcterms:created>
  <dcterms:modified xsi:type="dcterms:W3CDTF">2014-06-19T10:10:45Z</dcterms:modified>
</cp:coreProperties>
</file>