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4" r:id="rId28"/>
    <p:sldId id="297" r:id="rId29"/>
    <p:sldId id="299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BAC48-A217-4868-BAB7-D5BC9970AF69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AAF7F-4E5E-42B4-BF4A-E2A7D89EDB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12</a:t>
            </a:fld>
            <a:endParaRPr lang="pt-P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AF7F-4E5E-42B4-BF4A-E2A7D89EDB60}" type="slidenum">
              <a:rPr lang="pt-PT" smtClean="0"/>
              <a:pPr/>
              <a:t>28</a:t>
            </a:fld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29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7142-0A22-4BCF-8875-625B58E184AD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F122E-87FC-4E1C-AA4A-8D5D02BFD6B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87624" y="3573016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Maçã </a:t>
            </a:r>
          </a:p>
          <a:p>
            <a:pPr algn="ctr"/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de Alcobaça </a:t>
            </a:r>
          </a:p>
          <a:p>
            <a:pPr algn="ctr"/>
            <a:r>
              <a:rPr lang="pt-PT" sz="4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os benefícios </a:t>
            </a:r>
          </a:p>
          <a:p>
            <a:pPr algn="ctr"/>
            <a:r>
              <a:rPr lang="pt-PT" sz="4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para a saúde</a:t>
            </a:r>
            <a:endParaRPr lang="pt-PT" sz="40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Imagem 7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1979712" y="332656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Benefícios para a </a:t>
            </a: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Sa</a:t>
            </a:r>
            <a:r>
              <a:rPr lang="en-US" sz="2400" b="1" dirty="0" err="1" smtClean="0">
                <a:solidFill>
                  <a:srgbClr val="92D050"/>
                </a:solidFill>
                <a:latin typeface="Comic Sans MS" pitchFamily="66" charset="0"/>
                <a:ea typeface="+mj-ea"/>
                <a:cs typeface="Arial" pitchFamily="34" charset="0"/>
              </a:rPr>
              <a:t>úde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1772816"/>
            <a:ext cx="83884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1763688" y="1556792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Uma Maçã com casca por dia ajuda a…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5363691" y="530120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Laranja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1259632" y="2276872"/>
            <a:ext cx="768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Reduzir o colesterol e o risco de doenças cardiovasculares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Diminuir o risco de diabetes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Prevenir vários cancros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Melhorar a função digestiva e a respiratória 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Reduzir o excesso de peso</a:t>
            </a:r>
            <a:endParaRPr lang="pt-PT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1" name="Imagem 30" descr="Gala---IMG_24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2480494" cy="249289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ângulo 8"/>
          <p:cNvSpPr/>
          <p:nvPr/>
        </p:nvSpPr>
        <p:spPr>
          <a:xfrm>
            <a:off x="755576" y="1772816"/>
            <a:ext cx="83884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5363691" y="530120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Laranja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2051720" y="332656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Qual é 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a tua escolha?</a:t>
            </a:r>
          </a:p>
        </p:txBody>
      </p:sp>
      <p:pic>
        <p:nvPicPr>
          <p:cNvPr id="26" name="Imagem 25" descr="foto_esco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700808"/>
            <a:ext cx="5904656" cy="393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403648" y="4049777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sz="40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Características</a:t>
            </a:r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da Maçã de Alcobaça </a:t>
            </a:r>
            <a:endParaRPr lang="pt-PT" sz="40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7" name="Imagem 6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907704" y="332656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Características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da Maçã de Alcobaça </a:t>
            </a:r>
            <a:endParaRPr lang="pt-PT" sz="24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755576" y="1988840"/>
            <a:ext cx="5382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Permite “matar a fome”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Menos calorias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Boa fonte de fibra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Fonte de vitaminas e minerais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Rica em antioxidantes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Outros </a:t>
            </a:r>
            <a:r>
              <a:rPr lang="pt-PT" sz="2000" dirty="0" err="1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fitonutrientes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(</a:t>
            </a:r>
            <a:r>
              <a:rPr lang="pt-PT" sz="2000" dirty="0" err="1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Quercetina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…)</a:t>
            </a:r>
            <a:endParaRPr lang="pt-PT" sz="2000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2" name="Picture 11" descr="http://www.cdn2.180graus.com/imagem_c432aeee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16832"/>
            <a:ext cx="2088232" cy="15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o 16"/>
          <p:cNvGrpSpPr/>
          <p:nvPr/>
        </p:nvGrpSpPr>
        <p:grpSpPr>
          <a:xfrm>
            <a:off x="827584" y="4365104"/>
            <a:ext cx="5544616" cy="1080120"/>
            <a:chOff x="827584" y="4221088"/>
            <a:chExt cx="5544616" cy="1080120"/>
          </a:xfrm>
        </p:grpSpPr>
        <p:sp>
          <p:nvSpPr>
            <p:cNvPr id="15" name="Rectângulo 14"/>
            <p:cNvSpPr/>
            <p:nvPr/>
          </p:nvSpPr>
          <p:spPr>
            <a:xfrm>
              <a:off x="827584" y="4221088"/>
              <a:ext cx="5544616" cy="1080120"/>
            </a:xfrm>
            <a:prstGeom prst="rect">
              <a:avLst/>
            </a:prstGeom>
            <a:solidFill>
              <a:srgbClr val="74C0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Rectângulo 12"/>
            <p:cNvSpPr/>
            <p:nvPr/>
          </p:nvSpPr>
          <p:spPr>
            <a:xfrm>
              <a:off x="971600" y="4221088"/>
              <a:ext cx="52565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pt-PT" sz="2000" b="1" dirty="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</a:rPr>
                <a:t>Estas características </a:t>
              </a:r>
              <a:r>
                <a:rPr lang="pt-PT" sz="2000" b="1" dirty="0" smtClean="0">
                  <a:solidFill>
                    <a:schemeClr val="bg1"/>
                  </a:solidFill>
                  <a:latin typeface="Comic Sans MS" pitchFamily="66" charset="0"/>
                  <a:cs typeface="Arial" charset="0"/>
                </a:rPr>
                <a:t>tornam a maçã num dos alimentos mais importantes para uma alimentação saudável</a:t>
              </a:r>
              <a:endParaRPr lang="pt-PT" sz="2000" b="1" dirty="0">
                <a:solidFill>
                  <a:schemeClr val="bg1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16" name="Picture 71" descr="AA3A9C"/>
          <p:cNvPicPr>
            <a:picLocks noChangeAspect="1" noChangeArrowheads="1"/>
          </p:cNvPicPr>
          <p:nvPr/>
        </p:nvPicPr>
        <p:blipFill>
          <a:blip r:embed="rId6" cstate="print"/>
          <a:srcRect b="4980"/>
          <a:stretch>
            <a:fillRect/>
          </a:stretch>
        </p:blipFill>
        <p:spPr bwMode="auto">
          <a:xfrm>
            <a:off x="6948264" y="3429000"/>
            <a:ext cx="1700212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75656" y="400506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sz="40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Benefícios</a:t>
            </a:r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da </a:t>
            </a:r>
          </a:p>
          <a:p>
            <a:pPr algn="ctr">
              <a:defRPr/>
            </a:pPr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Maçã de Alcobaça </a:t>
            </a:r>
          </a:p>
          <a:p>
            <a:pPr algn="ctr">
              <a:defRPr/>
            </a:pPr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</a:t>
            </a:r>
            <a:endParaRPr lang="pt-PT" sz="40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6" name="Imagem 5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 descr="AC7ABB"/>
          <p:cNvPicPr>
            <a:picLocks noChangeAspect="1" noChangeArrowheads="1"/>
          </p:cNvPicPr>
          <p:nvPr/>
        </p:nvPicPr>
        <p:blipFill>
          <a:blip r:embed="rId3" cstate="print"/>
          <a:srcRect b="6906"/>
          <a:stretch>
            <a:fillRect/>
          </a:stretch>
        </p:blipFill>
        <p:spPr bwMode="auto">
          <a:xfrm>
            <a:off x="6588224" y="2636912"/>
            <a:ext cx="2069331" cy="305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907704" y="620688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Benefícios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da Maçã de Alcobaça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971600" y="2852936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Manter um peso adequado </a:t>
            </a:r>
          </a:p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Proteger das doenças cardiovasculares</a:t>
            </a:r>
          </a:p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Regular os níveis de colesterol </a:t>
            </a:r>
          </a:p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Diminuir o risco de diabetes</a:t>
            </a:r>
          </a:p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Melhorar a função digestiva e respiratória</a:t>
            </a:r>
          </a:p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Prevenir alguns tipos de cancro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813831" y="2132856"/>
            <a:ext cx="360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O consumo regular </a:t>
            </a: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de maçã</a:t>
            </a:r>
            <a:endParaRPr lang="pt-PT" sz="20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1" name="Imagem 10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907704" y="548680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Benefícios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da Maçã de Alcobaça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971600" y="2852936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Cria um efeito semelhante ao da escovagem</a:t>
            </a:r>
          </a:p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Contribui para a remoção da placa bacteriana </a:t>
            </a:r>
          </a:p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Contribui para a remoção de manchas nos dentes</a:t>
            </a:r>
          </a:p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Ajuda a massajar as gengivas </a:t>
            </a:r>
          </a:p>
          <a:p>
            <a:pPr algn="just"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Elixir natural no combate ao mau hálito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799254" y="2132856"/>
            <a:ext cx="4996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Contribui </a:t>
            </a: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para uma melhor higiene oral</a:t>
            </a:r>
          </a:p>
        </p:txBody>
      </p:sp>
      <p:pic>
        <p:nvPicPr>
          <p:cNvPr id="12" name="Picture 4" descr="http://2.bp.blogspot.com/-Oso1S5stDo8/TwPEdYjoh8I/AAAAAAAABZE/XHRD-zUsU_0/s1600/comendo-ma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05064"/>
            <a:ext cx="2255168" cy="206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907704" y="332656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Benefícios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da Maçã de Alcobaça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475656" y="1700808"/>
            <a:ext cx="5544616" cy="1080120"/>
            <a:chOff x="827584" y="4221088"/>
            <a:chExt cx="5544616" cy="1080120"/>
          </a:xfrm>
        </p:grpSpPr>
        <p:sp>
          <p:nvSpPr>
            <p:cNvPr id="15" name="Rectângulo 14"/>
            <p:cNvSpPr/>
            <p:nvPr/>
          </p:nvSpPr>
          <p:spPr>
            <a:xfrm>
              <a:off x="827584" y="4221088"/>
              <a:ext cx="5544616" cy="1080120"/>
            </a:xfrm>
            <a:prstGeom prst="rect">
              <a:avLst/>
            </a:prstGeom>
            <a:solidFill>
              <a:srgbClr val="74C0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Rectângulo 15"/>
            <p:cNvSpPr/>
            <p:nvPr/>
          </p:nvSpPr>
          <p:spPr>
            <a:xfrm>
              <a:off x="971600" y="4221088"/>
              <a:ext cx="52565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pt-PT" sz="2000" b="1" dirty="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</a:rPr>
                <a:t>Não é possível obter estes benefícios </a:t>
              </a:r>
              <a:r>
                <a:rPr lang="pt-PT" sz="2000" b="1" dirty="0" smtClean="0">
                  <a:solidFill>
                    <a:schemeClr val="bg1"/>
                  </a:solidFill>
                  <a:latin typeface="Comic Sans MS" pitchFamily="66" charset="0"/>
                  <a:cs typeface="Arial" charset="0"/>
                </a:rPr>
                <a:t>sem cair na monotonia de consumir sempre a mesma variedade</a:t>
              </a:r>
            </a:p>
          </p:txBody>
        </p:sp>
      </p:grpSp>
      <p:pic>
        <p:nvPicPr>
          <p:cNvPr id="17" name="Picture 31" descr="http://upload.wikimedia.org/wikipedia/commons/thumb/e/ee/Apples.jpg/220px-App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140968"/>
            <a:ext cx="1728705" cy="259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ângulo 17"/>
          <p:cNvSpPr/>
          <p:nvPr/>
        </p:nvSpPr>
        <p:spPr>
          <a:xfrm>
            <a:off x="3491880" y="3717032"/>
            <a:ext cx="5652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  Características organoléticas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  Aptidões culinárias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  Valor nutritivo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  Teor compostos benéficos para a saúde </a:t>
            </a:r>
            <a:endParaRPr lang="pt-PT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1" name="Seta para a direita 20"/>
          <p:cNvSpPr/>
          <p:nvPr/>
        </p:nvSpPr>
        <p:spPr bwMode="auto">
          <a:xfrm rot="2426643">
            <a:off x="2380975" y="3704406"/>
            <a:ext cx="954926" cy="57606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2" name="CaixaDeTexto 93"/>
          <p:cNvSpPr txBox="1">
            <a:spLocks noChangeArrowheads="1"/>
          </p:cNvSpPr>
          <p:nvPr/>
        </p:nvSpPr>
        <p:spPr bwMode="auto">
          <a:xfrm rot="2426643">
            <a:off x="2388363" y="3835627"/>
            <a:ext cx="9060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PT" sz="1100" dirty="0">
                <a:solidFill>
                  <a:schemeClr val="bg1"/>
                </a:solidFill>
                <a:latin typeface="Comic Sans MS" pitchFamily="66" charset="0"/>
              </a:rPr>
              <a:t>Diferentes</a:t>
            </a:r>
          </a:p>
        </p:txBody>
      </p:sp>
      <p:pic>
        <p:nvPicPr>
          <p:cNvPr id="19" name="Imagem 18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03648" y="4049777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sz="40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Valor Nutricional </a:t>
            </a:r>
          </a:p>
          <a:p>
            <a:pPr algn="ctr">
              <a:defRPr/>
            </a:pPr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nas Variedades da Maçã de Alcobaça </a:t>
            </a:r>
            <a:endParaRPr lang="pt-PT" sz="40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6" name="Imagem 5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194681" y="404813"/>
            <a:ext cx="5227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Valor Nutricional </a:t>
            </a:r>
            <a:r>
              <a:rPr lang="pt-PT" sz="24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nas Variedades </a:t>
            </a:r>
          </a:p>
          <a:p>
            <a:pPr algn="ctr" eaLnBrk="1" hangingPunct="1">
              <a:defRPr/>
            </a:pPr>
            <a:r>
              <a:rPr lang="pt-PT" sz="24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da Maçã de Alcobaça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Quad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9979" y="2204864"/>
            <a:ext cx="6064349" cy="3289018"/>
          </a:xfrm>
          <a:prstGeom prst="rect">
            <a:avLst/>
          </a:prstGeom>
        </p:spPr>
      </p:pic>
      <p:sp>
        <p:nvSpPr>
          <p:cNvPr id="10" name="CaixaDeTexto 11"/>
          <p:cNvSpPr txBox="1">
            <a:spLocks noChangeArrowheads="1"/>
          </p:cNvSpPr>
          <p:nvPr/>
        </p:nvSpPr>
        <p:spPr bwMode="auto">
          <a:xfrm>
            <a:off x="2268538" y="1772816"/>
            <a:ext cx="43380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PT" sz="2000" b="1" dirty="0">
                <a:solidFill>
                  <a:srgbClr val="92D050"/>
                </a:solidFill>
                <a:latin typeface="Comic Sans MS" pitchFamily="66" charset="0"/>
              </a:rPr>
              <a:t>Quadro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</a:rPr>
              <a:t>1 - </a:t>
            </a:r>
            <a:r>
              <a:rPr lang="pt-PT" sz="2000" b="1" dirty="0">
                <a:solidFill>
                  <a:srgbClr val="0070C0"/>
                </a:solidFill>
                <a:latin typeface="Comic Sans MS" pitchFamily="66" charset="0"/>
              </a:rPr>
              <a:t>Composição Nutritiva</a:t>
            </a:r>
          </a:p>
        </p:txBody>
      </p:sp>
      <p:pic>
        <p:nvPicPr>
          <p:cNvPr id="28" name="Imagem 27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5545137" cy="576262"/>
          </a:xfrm>
          <a:noFill/>
          <a:ln/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As tuas reservas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antioxidantes</a:t>
            </a:r>
            <a:endParaRPr lang="en-US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1259632" y="2132856"/>
            <a:ext cx="6120209" cy="4114778"/>
            <a:chOff x="4722906" y="2492896"/>
            <a:chExt cx="4527279" cy="3043808"/>
          </a:xfrm>
        </p:grpSpPr>
        <p:sp>
          <p:nvSpPr>
            <p:cNvPr id="14" name="CaixaDeTexto 13"/>
            <p:cNvSpPr txBox="1"/>
            <p:nvPr/>
          </p:nvSpPr>
          <p:spPr>
            <a:xfrm>
              <a:off x="7308304" y="2492896"/>
              <a:ext cx="1623575" cy="273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rgbClr val="0070C0"/>
                  </a:solidFill>
                  <a:latin typeface="Comic Sans MS" pitchFamily="66" charset="0"/>
                </a:rPr>
                <a:t>Membrana interior</a:t>
              </a:r>
              <a:endParaRPr lang="pt-PT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8238475" y="4303946"/>
              <a:ext cx="1011710" cy="478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rgbClr val="0070C0"/>
                  </a:solidFill>
                  <a:latin typeface="Comic Sans MS" pitchFamily="66" charset="0"/>
                </a:rPr>
                <a:t>Membrana </a:t>
              </a:r>
            </a:p>
            <a:p>
              <a:r>
                <a:rPr lang="pt-PT" dirty="0" smtClean="0">
                  <a:solidFill>
                    <a:srgbClr val="0070C0"/>
                  </a:solidFill>
                  <a:latin typeface="Comic Sans MS" pitchFamily="66" charset="0"/>
                </a:rPr>
                <a:t>exterior</a:t>
              </a:r>
              <a:endParaRPr lang="pt-PT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308304" y="5013176"/>
              <a:ext cx="1609345" cy="273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rgbClr val="0070C0"/>
                  </a:solidFill>
                  <a:latin typeface="Comic Sans MS" pitchFamily="66" charset="0"/>
                </a:rPr>
                <a:t>Abertura de poros</a:t>
              </a:r>
              <a:endParaRPr lang="pt-PT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628431" y="5156205"/>
              <a:ext cx="1571400" cy="273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rgbClr val="0070C0"/>
                  </a:solidFill>
                  <a:latin typeface="Comic Sans MS" pitchFamily="66" charset="0"/>
                </a:rPr>
                <a:t>ADN Mitocondrial</a:t>
              </a:r>
              <a:endParaRPr lang="pt-PT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4722906" y="3398421"/>
              <a:ext cx="1271397" cy="273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dirty="0" smtClean="0">
                  <a:solidFill>
                    <a:srgbClr val="0070C0"/>
                  </a:solidFill>
                  <a:latin typeface="Comic Sans MS" pitchFamily="66" charset="0"/>
                </a:rPr>
                <a:t>Radicais livres</a:t>
              </a:r>
              <a:endParaRPr lang="pt-PT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9" name="Rectângulo 18"/>
            <p:cNvSpPr/>
            <p:nvPr/>
          </p:nvSpPr>
          <p:spPr>
            <a:xfrm>
              <a:off x="5362100" y="2652695"/>
              <a:ext cx="1668634" cy="478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dirty="0" smtClean="0">
                  <a:solidFill>
                    <a:srgbClr val="0070C0"/>
                  </a:solidFill>
                  <a:latin typeface="Comic Sans MS" pitchFamily="66" charset="0"/>
                </a:rPr>
                <a:t>Gerador de energia</a:t>
              </a:r>
            </a:p>
            <a:p>
              <a:r>
                <a:rPr lang="pt-PT" dirty="0" smtClean="0">
                  <a:solidFill>
                    <a:srgbClr val="0070C0"/>
                  </a:solidFill>
                  <a:latin typeface="Comic Sans MS" pitchFamily="66" charset="0"/>
                </a:rPr>
                <a:t>Complexo proteico</a:t>
              </a:r>
              <a:endParaRPr lang="pt-PT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pic>
          <p:nvPicPr>
            <p:cNvPr id="7" name="Imagem 6" descr="celul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8104" y="2564904"/>
              <a:ext cx="3295650" cy="2971800"/>
            </a:xfrm>
            <a:prstGeom prst="rect">
              <a:avLst/>
            </a:prstGeom>
          </p:spPr>
        </p:pic>
        <p:cxnSp>
          <p:nvCxnSpPr>
            <p:cNvPr id="8" name="Conexão recta unidireccional 7"/>
            <p:cNvCxnSpPr/>
            <p:nvPr/>
          </p:nvCxnSpPr>
          <p:spPr>
            <a:xfrm>
              <a:off x="6444208" y="3212976"/>
              <a:ext cx="504056" cy="7200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unidireccional 8"/>
            <p:cNvCxnSpPr/>
            <p:nvPr/>
          </p:nvCxnSpPr>
          <p:spPr>
            <a:xfrm>
              <a:off x="7452320" y="2780928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unidireccional 9"/>
            <p:cNvCxnSpPr/>
            <p:nvPr/>
          </p:nvCxnSpPr>
          <p:spPr>
            <a:xfrm flipH="1" flipV="1">
              <a:off x="7740352" y="4077072"/>
              <a:ext cx="432048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xão recta unidireccional 10"/>
            <p:cNvCxnSpPr/>
            <p:nvPr/>
          </p:nvCxnSpPr>
          <p:spPr>
            <a:xfrm flipH="1" flipV="1">
              <a:off x="7596336" y="4653136"/>
              <a:ext cx="288032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unidireccional 11"/>
            <p:cNvCxnSpPr/>
            <p:nvPr/>
          </p:nvCxnSpPr>
          <p:spPr>
            <a:xfrm flipH="1" flipV="1">
              <a:off x="6300192" y="4653136"/>
              <a:ext cx="144016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cta unidireccional 12"/>
            <p:cNvCxnSpPr/>
            <p:nvPr/>
          </p:nvCxnSpPr>
          <p:spPr>
            <a:xfrm>
              <a:off x="5940152" y="3645024"/>
              <a:ext cx="576064" cy="7200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22"/>
          <p:cNvSpPr txBox="1"/>
          <p:nvPr/>
        </p:nvSpPr>
        <p:spPr>
          <a:xfrm>
            <a:off x="1691680" y="1484784"/>
            <a:ext cx="188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Célula Humana</a:t>
            </a:r>
            <a:endParaRPr lang="pt-PT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19672" y="3645024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sz="40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Composição </a:t>
            </a:r>
          </a:p>
          <a:p>
            <a:pPr algn="ctr">
              <a:defRPr/>
            </a:pPr>
            <a:r>
              <a:rPr lang="pt-PT" sz="40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Fitoquímica </a:t>
            </a:r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nas Variedades da Maçã de Alcobaça </a:t>
            </a:r>
            <a:endParaRPr lang="pt-PT" sz="40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6" name="Imagem 5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79712" y="404813"/>
            <a:ext cx="5283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Composição Fitoquímica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nas </a:t>
            </a:r>
          </a:p>
          <a:p>
            <a:pPr algn="ctr">
              <a:defRPr/>
            </a:pP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Variedades da Maçã de Alcobaça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331640" y="1484784"/>
            <a:ext cx="4137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</a:rPr>
              <a:t>A maçã </a:t>
            </a: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</a:rPr>
              <a:t>é rica em antioxidantes</a:t>
            </a:r>
            <a:endParaRPr lang="pt-PT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Imagem 9" descr="grafico-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988840"/>
            <a:ext cx="4872196" cy="3240360"/>
          </a:xfrm>
          <a:prstGeom prst="rect">
            <a:avLst/>
          </a:prstGeom>
        </p:spPr>
      </p:pic>
      <p:pic>
        <p:nvPicPr>
          <p:cNvPr id="16" name="Imagem 15" descr="foto_escolha_3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429000"/>
            <a:ext cx="1800200" cy="142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upo 12"/>
          <p:cNvGrpSpPr/>
          <p:nvPr/>
        </p:nvGrpSpPr>
        <p:grpSpPr>
          <a:xfrm>
            <a:off x="395536" y="5301208"/>
            <a:ext cx="8424936" cy="720080"/>
            <a:chOff x="395536" y="5301208"/>
            <a:chExt cx="8424936" cy="720080"/>
          </a:xfrm>
        </p:grpSpPr>
        <p:sp>
          <p:nvSpPr>
            <p:cNvPr id="12" name="Rectângulo 11"/>
            <p:cNvSpPr/>
            <p:nvPr/>
          </p:nvSpPr>
          <p:spPr>
            <a:xfrm>
              <a:off x="395536" y="5301208"/>
              <a:ext cx="8424936" cy="720080"/>
            </a:xfrm>
            <a:prstGeom prst="rect">
              <a:avLst/>
            </a:prstGeom>
            <a:solidFill>
              <a:srgbClr val="74C0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92D050"/>
                </a:solidFill>
              </a:endParaRPr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467544" y="5301208"/>
              <a:ext cx="8208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pt-PT" sz="2000" b="1" dirty="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</a:rPr>
                <a:t>Uma maçã com casca </a:t>
              </a:r>
              <a:r>
                <a:rPr lang="pt-PT" sz="2000" b="1" dirty="0" smtClean="0">
                  <a:solidFill>
                    <a:schemeClr val="bg1"/>
                  </a:solidFill>
                  <a:latin typeface="Comic Sans MS" pitchFamily="66" charset="0"/>
                  <a:cs typeface="Arial" charset="0"/>
                </a:rPr>
                <a:t>tem uma Atividade Antioxidante 5 vezes  superior a uma descascada.</a:t>
              </a:r>
              <a:endParaRPr lang="pt-PT" sz="2000" b="1" dirty="0">
                <a:solidFill>
                  <a:schemeClr val="bg1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79712" y="404813"/>
            <a:ext cx="5283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Composição Fitoquímica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nas </a:t>
            </a:r>
          </a:p>
          <a:p>
            <a:pPr algn="ctr">
              <a:defRPr/>
            </a:pP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Variedades da Maçã de Alcobaça 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95536" y="4797152"/>
            <a:ext cx="8424936" cy="1080120"/>
            <a:chOff x="395536" y="4797152"/>
            <a:chExt cx="8424936" cy="1080120"/>
          </a:xfrm>
        </p:grpSpPr>
        <p:sp>
          <p:nvSpPr>
            <p:cNvPr id="8" name="Rectângulo 7"/>
            <p:cNvSpPr/>
            <p:nvPr/>
          </p:nvSpPr>
          <p:spPr>
            <a:xfrm>
              <a:off x="395536" y="4797152"/>
              <a:ext cx="8424936" cy="1080120"/>
            </a:xfrm>
            <a:prstGeom prst="rect">
              <a:avLst/>
            </a:prstGeom>
            <a:solidFill>
              <a:srgbClr val="74C0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92D050"/>
                </a:solidFill>
              </a:endParaRPr>
            </a:p>
          </p:txBody>
        </p:sp>
        <p:sp>
          <p:nvSpPr>
            <p:cNvPr id="9" name="Rectângulo 8"/>
            <p:cNvSpPr/>
            <p:nvPr/>
          </p:nvSpPr>
          <p:spPr>
            <a:xfrm>
              <a:off x="395536" y="4797152"/>
              <a:ext cx="82809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pt-PT" sz="2000" b="1" dirty="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</a:rPr>
                <a:t>As propriedades da maçã que a tornam benéfica para a saúde são conferidos por fitoquímicos. </a:t>
              </a:r>
              <a:r>
                <a:rPr lang="pt-PT" sz="2000" b="1" dirty="0" smtClean="0">
                  <a:solidFill>
                    <a:schemeClr val="bg1"/>
                  </a:solidFill>
                  <a:latin typeface="Comic Sans MS" pitchFamily="66" charset="0"/>
                  <a:cs typeface="Arial" charset="0"/>
                </a:rPr>
                <a:t>Os principais fitoquímicos da maçã são  </a:t>
              </a:r>
              <a:r>
                <a:rPr lang="pt-PT" sz="2000" b="1" dirty="0" err="1" smtClean="0">
                  <a:solidFill>
                    <a:schemeClr val="bg1"/>
                  </a:solidFill>
                  <a:latin typeface="Comic Sans MS" pitchFamily="66" charset="0"/>
                  <a:cs typeface="Arial" charset="0"/>
                </a:rPr>
                <a:t>flavonóides</a:t>
              </a:r>
              <a:r>
                <a:rPr lang="pt-PT" sz="2000" b="1" dirty="0" smtClean="0">
                  <a:solidFill>
                    <a:schemeClr val="bg1"/>
                  </a:solidFill>
                  <a:latin typeface="Comic Sans MS" pitchFamily="66" charset="0"/>
                  <a:cs typeface="Arial" charset="0"/>
                </a:rPr>
                <a:t>.</a:t>
              </a:r>
            </a:p>
          </p:txBody>
        </p:sp>
      </p:grpSp>
      <p:sp>
        <p:nvSpPr>
          <p:cNvPr id="10" name="CaixaDeTexto 11"/>
          <p:cNvSpPr txBox="1">
            <a:spLocks noChangeArrowheads="1"/>
          </p:cNvSpPr>
          <p:nvPr/>
        </p:nvSpPr>
        <p:spPr bwMode="auto">
          <a:xfrm>
            <a:off x="1403648" y="1628800"/>
            <a:ext cx="6054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PT" sz="1400" b="1" dirty="0" smtClean="0">
                <a:solidFill>
                  <a:srgbClr val="0070C0"/>
                </a:solidFill>
                <a:latin typeface="Comic Sans MS" pitchFamily="66" charset="0"/>
              </a:rPr>
              <a:t>Gráfico 1 </a:t>
            </a:r>
            <a:r>
              <a:rPr lang="pt-PT" sz="1400" b="1" dirty="0">
                <a:solidFill>
                  <a:srgbClr val="0070C0"/>
                </a:solidFill>
                <a:latin typeface="Comic Sans MS" pitchFamily="66" charset="0"/>
              </a:rPr>
              <a:t>–</a:t>
            </a:r>
            <a:r>
              <a:rPr lang="pt-PT" sz="1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pt-PT" sz="1400" b="1" dirty="0">
                <a:solidFill>
                  <a:srgbClr val="0070C0"/>
                </a:solidFill>
                <a:latin typeface="Comic Sans MS" pitchFamily="66" charset="0"/>
              </a:rPr>
              <a:t>Concentração de </a:t>
            </a:r>
            <a:r>
              <a:rPr lang="pt-PT" sz="1400" b="1" dirty="0" err="1" smtClean="0">
                <a:solidFill>
                  <a:srgbClr val="0070C0"/>
                </a:solidFill>
                <a:latin typeface="Comic Sans MS" pitchFamily="66" charset="0"/>
              </a:rPr>
              <a:t>flavonóides</a:t>
            </a:r>
            <a:r>
              <a:rPr lang="pt-PT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pt-PT" sz="1400" b="1" dirty="0">
                <a:solidFill>
                  <a:srgbClr val="0070C0"/>
                </a:solidFill>
                <a:latin typeface="Comic Sans MS" pitchFamily="66" charset="0"/>
              </a:rPr>
              <a:t>totais na casca e na polpa</a:t>
            </a:r>
          </a:p>
        </p:txBody>
      </p:sp>
      <p:pic>
        <p:nvPicPr>
          <p:cNvPr id="13" name="Imagem 12" descr="grafico_02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132856"/>
            <a:ext cx="5269614" cy="24482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79712" y="404813"/>
            <a:ext cx="5283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Composição Fitoquímica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nas </a:t>
            </a:r>
          </a:p>
          <a:p>
            <a:pPr algn="ctr">
              <a:defRPr/>
            </a:pP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Variedades da Maçã de Alcobaça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79512" y="5301208"/>
            <a:ext cx="8568952" cy="792088"/>
          </a:xfrm>
          <a:prstGeom prst="rect">
            <a:avLst/>
          </a:prstGeom>
          <a:solidFill>
            <a:srgbClr val="74C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51520" y="530120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A </a:t>
            </a:r>
            <a:r>
              <a:rPr lang="pt-PT" sz="2000" b="1" dirty="0" err="1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Quercitina</a:t>
            </a: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e a Rutina </a:t>
            </a:r>
            <a:r>
              <a:rPr lang="pt-PT" sz="20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são dois flavonoides com elevada atividade antioxidante, </a:t>
            </a: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encontrando-se apenas na casca.</a:t>
            </a:r>
          </a:p>
        </p:txBody>
      </p:sp>
      <p:sp>
        <p:nvSpPr>
          <p:cNvPr id="10" name="CaixaDeTexto 11"/>
          <p:cNvSpPr txBox="1">
            <a:spLocks noChangeArrowheads="1"/>
          </p:cNvSpPr>
          <p:nvPr/>
        </p:nvSpPr>
        <p:spPr bwMode="auto">
          <a:xfrm>
            <a:off x="1619672" y="1412776"/>
            <a:ext cx="5618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400" b="1" dirty="0" smtClean="0">
                <a:solidFill>
                  <a:srgbClr val="0070C0"/>
                </a:solidFill>
                <a:latin typeface="Comic Sans MS" pitchFamily="66" charset="0"/>
              </a:rPr>
              <a:t>Gráfico 2 – Concentração de </a:t>
            </a:r>
            <a:r>
              <a:rPr lang="pt-PT" sz="1400" b="1" dirty="0" err="1" smtClean="0">
                <a:solidFill>
                  <a:srgbClr val="0070C0"/>
                </a:solidFill>
                <a:latin typeface="Comic Sans MS" pitchFamily="66" charset="0"/>
              </a:rPr>
              <a:t>Quercetina</a:t>
            </a:r>
            <a:r>
              <a:rPr lang="pt-PT" sz="1400" b="1" dirty="0" smtClean="0">
                <a:solidFill>
                  <a:srgbClr val="0070C0"/>
                </a:solidFill>
                <a:latin typeface="Comic Sans MS" pitchFamily="66" charset="0"/>
              </a:rPr>
              <a:t> e de Rutina na casca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grafico_03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012801"/>
            <a:ext cx="4305300" cy="3000375"/>
          </a:xfrm>
          <a:prstGeom prst="rect">
            <a:avLst/>
          </a:prstGeom>
        </p:spPr>
      </p:pic>
      <p:pic>
        <p:nvPicPr>
          <p:cNvPr id="17" name="Picture 19" descr="http://2.bp.blogspot.com/_ZBF1Y2J8yYg/S-w2oJ3_fbI/AAAAAAAADug/dZZ3so41-Q8/s1600/ma%C3%A7%C3%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780928"/>
            <a:ext cx="21526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79712" y="404813"/>
            <a:ext cx="5283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Composição Fitoquímica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nas </a:t>
            </a:r>
          </a:p>
          <a:p>
            <a:pPr algn="ctr">
              <a:defRPr/>
            </a:pP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Variedades da Maçã de Alcobaça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23528" y="4581128"/>
            <a:ext cx="8424936" cy="1296144"/>
          </a:xfrm>
          <a:prstGeom prst="rect">
            <a:avLst/>
          </a:prstGeom>
          <a:solidFill>
            <a:srgbClr val="74C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95536" y="458112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As Antocianinas são os pigmentos vermelhos que se encontram na casca de algumas variedades de maçã. </a:t>
            </a:r>
          </a:p>
          <a:p>
            <a:pPr algn="just">
              <a:defRPr/>
            </a:pPr>
            <a:r>
              <a:rPr lang="pt-PT" sz="20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Estes compostos constituem um subgrupo dos </a:t>
            </a:r>
            <a:r>
              <a:rPr lang="pt-PT" sz="2000" b="1" dirty="0" err="1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flavonóides</a:t>
            </a:r>
            <a:r>
              <a:rPr lang="pt-PT" sz="20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e também contribuem para a atividade antioxidante dos frutos.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 descr="grafico_04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916832"/>
            <a:ext cx="5817984" cy="2597524"/>
          </a:xfrm>
          <a:prstGeom prst="rect">
            <a:avLst/>
          </a:prstGeom>
        </p:spPr>
      </p:pic>
      <p:sp>
        <p:nvSpPr>
          <p:cNvPr id="20" name="CaixaDeTexto 11"/>
          <p:cNvSpPr txBox="1">
            <a:spLocks noChangeArrowheads="1"/>
          </p:cNvSpPr>
          <p:nvPr/>
        </p:nvSpPr>
        <p:spPr bwMode="auto">
          <a:xfrm>
            <a:off x="1719760" y="1412776"/>
            <a:ext cx="4047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PT" sz="1400" b="1" dirty="0">
                <a:solidFill>
                  <a:srgbClr val="0070C0"/>
                </a:solidFill>
                <a:latin typeface="Comic Sans MS" pitchFamily="66" charset="0"/>
              </a:rPr>
              <a:t>Gráfico </a:t>
            </a:r>
            <a:r>
              <a:rPr lang="pt-PT" sz="1400" b="1" dirty="0" smtClean="0">
                <a:solidFill>
                  <a:srgbClr val="0070C0"/>
                </a:solidFill>
                <a:latin typeface="Comic Sans MS" pitchFamily="66" charset="0"/>
              </a:rPr>
              <a:t>3 – </a:t>
            </a:r>
            <a:r>
              <a:rPr lang="pt-PT" sz="1400" b="1" dirty="0">
                <a:solidFill>
                  <a:srgbClr val="0070C0"/>
                </a:solidFill>
                <a:latin typeface="Comic Sans MS" pitchFamily="66" charset="0"/>
              </a:rPr>
              <a:t>Índice de Antocianinas na casca</a:t>
            </a:r>
          </a:p>
        </p:txBody>
      </p:sp>
      <p:pic>
        <p:nvPicPr>
          <p:cNvPr id="11" name="Imagem 10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148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79712" y="404813"/>
            <a:ext cx="5283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Composição Fitoquímica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nas </a:t>
            </a:r>
          </a:p>
          <a:p>
            <a:pPr algn="ctr">
              <a:defRPr/>
            </a:pP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Variedades da Maçã de Alcobaça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23528" y="4861609"/>
            <a:ext cx="8424936" cy="792088"/>
          </a:xfrm>
          <a:prstGeom prst="rect">
            <a:avLst/>
          </a:prstGeom>
          <a:solidFill>
            <a:srgbClr val="74C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95536" y="4861609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Os </a:t>
            </a:r>
            <a:r>
              <a:rPr lang="pt-PT" sz="2000" b="1" dirty="0" err="1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Carotenóides</a:t>
            </a: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são um importante grupo </a:t>
            </a:r>
            <a:r>
              <a:rPr lang="pt-PT" sz="20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de antioxidantes lipossolúveis. </a:t>
            </a:r>
          </a:p>
          <a:p>
            <a:pPr algn="just">
              <a:defRPr/>
            </a:pPr>
            <a:endParaRPr lang="pt-PT" sz="2000" b="1" dirty="0" smtClean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259632" y="1484784"/>
            <a:ext cx="62360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PT" sz="1400" b="1" dirty="0">
                <a:solidFill>
                  <a:srgbClr val="0070C0"/>
                </a:solidFill>
                <a:latin typeface="Comic Sans MS" pitchFamily="66" charset="0"/>
              </a:rPr>
              <a:t>Gráfico </a:t>
            </a:r>
            <a:r>
              <a:rPr lang="pt-PT" sz="1400" b="1" dirty="0" smtClean="0">
                <a:solidFill>
                  <a:srgbClr val="0070C0"/>
                </a:solidFill>
                <a:latin typeface="Comic Sans MS" pitchFamily="66" charset="0"/>
              </a:rPr>
              <a:t>4 – </a:t>
            </a:r>
            <a:r>
              <a:rPr lang="pt-PT" sz="1400" b="1" dirty="0">
                <a:solidFill>
                  <a:srgbClr val="0070C0"/>
                </a:solidFill>
                <a:latin typeface="Comic Sans MS" pitchFamily="66" charset="0"/>
              </a:rPr>
              <a:t>Concentração de </a:t>
            </a:r>
            <a:r>
              <a:rPr lang="pt-PT" sz="1400" b="1" dirty="0" err="1">
                <a:solidFill>
                  <a:srgbClr val="0070C0"/>
                </a:solidFill>
                <a:latin typeface="Comic Sans MS" pitchFamily="66" charset="0"/>
              </a:rPr>
              <a:t>Carotenóides</a:t>
            </a:r>
            <a:r>
              <a:rPr lang="pt-PT" sz="1400" b="1" dirty="0">
                <a:solidFill>
                  <a:srgbClr val="0070C0"/>
                </a:solidFill>
                <a:latin typeface="Comic Sans MS" pitchFamily="66" charset="0"/>
              </a:rPr>
              <a:t> totais na casca e na polpa</a:t>
            </a:r>
          </a:p>
        </p:txBody>
      </p:sp>
      <p:pic>
        <p:nvPicPr>
          <p:cNvPr id="18" name="Imagem 17" descr="grafico_05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988840"/>
            <a:ext cx="5622270" cy="2554585"/>
          </a:xfrm>
          <a:prstGeom prst="rect">
            <a:avLst/>
          </a:prstGeom>
        </p:spPr>
      </p:pic>
      <p:pic>
        <p:nvPicPr>
          <p:cNvPr id="11" name="Imagem 10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75656" y="4221088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sz="40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Maçã de Alcobaça </a:t>
            </a:r>
          </a:p>
          <a:p>
            <a:pPr algn="ctr">
              <a:defRPr/>
            </a:pPr>
            <a:r>
              <a:rPr lang="pt-PT" sz="4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 Alimentação </a:t>
            </a:r>
          </a:p>
          <a:p>
            <a:pPr algn="ctr">
              <a:defRPr/>
            </a:pPr>
            <a:endParaRPr lang="pt-PT" sz="40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6" name="Imagem 5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ângulo 26"/>
          <p:cNvSpPr/>
          <p:nvPr/>
        </p:nvSpPr>
        <p:spPr>
          <a:xfrm>
            <a:off x="971600" y="5517232"/>
            <a:ext cx="6912768" cy="432048"/>
          </a:xfrm>
          <a:prstGeom prst="rect">
            <a:avLst/>
          </a:prstGeom>
          <a:solidFill>
            <a:srgbClr val="74C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O importante mesmo é que </a:t>
            </a:r>
            <a:r>
              <a:rPr lang="pt-PT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nunca faltem no nosso dia a dia!</a:t>
            </a:r>
            <a:endParaRPr lang="pt-PT" b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148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79475" y="404813"/>
            <a:ext cx="5400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Maçã de Alcobaça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na Alimentação 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971600" y="1772816"/>
            <a:ext cx="6336704" cy="1323439"/>
            <a:chOff x="971600" y="1772816"/>
            <a:chExt cx="6336704" cy="1323439"/>
          </a:xfrm>
        </p:grpSpPr>
        <p:sp>
          <p:nvSpPr>
            <p:cNvPr id="8" name="Rectângulo 7"/>
            <p:cNvSpPr/>
            <p:nvPr/>
          </p:nvSpPr>
          <p:spPr>
            <a:xfrm>
              <a:off x="971600" y="1772816"/>
              <a:ext cx="6336704" cy="1008112"/>
            </a:xfrm>
            <a:prstGeom prst="rect">
              <a:avLst/>
            </a:prstGeom>
            <a:solidFill>
              <a:srgbClr val="74C0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92D050"/>
                </a:solidFill>
              </a:endParaRPr>
            </a:p>
          </p:txBody>
        </p:sp>
        <p:sp>
          <p:nvSpPr>
            <p:cNvPr id="9" name="Rectângulo 8"/>
            <p:cNvSpPr/>
            <p:nvPr/>
          </p:nvSpPr>
          <p:spPr>
            <a:xfrm>
              <a:off x="1043608" y="1772816"/>
              <a:ext cx="61926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pt-PT" sz="2000" b="1" dirty="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</a:rPr>
                <a:t>Cada uma das variedades se pode destacar em um ou vários atributos, </a:t>
              </a:r>
              <a:r>
                <a:rPr lang="pt-PT" sz="2000" b="1" dirty="0" smtClean="0">
                  <a:solidFill>
                    <a:schemeClr val="bg1"/>
                  </a:solidFill>
                  <a:latin typeface="Comic Sans MS" pitchFamily="66" charset="0"/>
                  <a:cs typeface="Arial" charset="0"/>
                </a:rPr>
                <a:t>devendo ser incluídas numa dieta diversificada</a:t>
              </a:r>
            </a:p>
            <a:p>
              <a:pPr algn="just">
                <a:defRPr/>
              </a:pPr>
              <a:endParaRPr lang="pt-PT" sz="20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755576" y="3131616"/>
            <a:ext cx="2192797" cy="1623750"/>
            <a:chOff x="755576" y="3131616"/>
            <a:chExt cx="2192797" cy="1623750"/>
          </a:xfrm>
        </p:grpSpPr>
        <p:pic>
          <p:nvPicPr>
            <p:cNvPr id="17" name="Picture 2" descr="http://1.bp.blogspot.com/-ee2W2maUxa8/Tk6xgvcqO-I/AAAAAAAAACs/YhHh10CqwGE/s1600/PEQUEN%257E1%255B1%255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3131616"/>
              <a:ext cx="200660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aixaDeTexto 11"/>
            <p:cNvSpPr txBox="1">
              <a:spLocks noChangeArrowheads="1"/>
            </p:cNvSpPr>
            <p:nvPr/>
          </p:nvSpPr>
          <p:spPr bwMode="auto">
            <a:xfrm>
              <a:off x="971550" y="4355256"/>
              <a:ext cx="19768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PT" sz="2000" dirty="0">
                  <a:solidFill>
                    <a:srgbClr val="0070C0"/>
                  </a:solidFill>
                  <a:latin typeface="Comic Sans MS" pitchFamily="66" charset="0"/>
                </a:rPr>
                <a:t>Pequeno</a:t>
              </a:r>
              <a:r>
                <a:rPr lang="pt-PT" dirty="0">
                  <a:solidFill>
                    <a:srgbClr val="0070C0"/>
                  </a:solidFill>
                  <a:latin typeface="Comic Sans MS" pitchFamily="66" charset="0"/>
                </a:rPr>
                <a:t> Almoço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316734" y="4364931"/>
            <a:ext cx="2623418" cy="965200"/>
            <a:chOff x="3316734" y="4364931"/>
            <a:chExt cx="2623418" cy="965200"/>
          </a:xfrm>
        </p:grpSpPr>
        <p:sp>
          <p:nvSpPr>
            <p:cNvPr id="20" name="CaixaDeTexto 12"/>
            <p:cNvSpPr txBox="1">
              <a:spLocks noChangeArrowheads="1"/>
            </p:cNvSpPr>
            <p:nvPr/>
          </p:nvSpPr>
          <p:spPr bwMode="auto">
            <a:xfrm>
              <a:off x="4429802" y="4725293"/>
              <a:ext cx="15103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PT" sz="2000" dirty="0">
                  <a:solidFill>
                    <a:srgbClr val="0070C0"/>
                  </a:solidFill>
                  <a:latin typeface="Comic Sans MS" pitchFamily="66" charset="0"/>
                </a:rPr>
                <a:t>Sobremesa</a:t>
              </a:r>
            </a:p>
          </p:txBody>
        </p:sp>
        <p:pic>
          <p:nvPicPr>
            <p:cNvPr id="21" name="Picture 2" descr="fotos Rita Pizzi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6734" y="4364931"/>
              <a:ext cx="1111250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upo 30"/>
          <p:cNvGrpSpPr/>
          <p:nvPr/>
        </p:nvGrpSpPr>
        <p:grpSpPr>
          <a:xfrm>
            <a:off x="6516563" y="3307705"/>
            <a:ext cx="2447925" cy="1561455"/>
            <a:chOff x="6516563" y="3307705"/>
            <a:chExt cx="2447925" cy="1561455"/>
          </a:xfrm>
        </p:grpSpPr>
        <p:sp>
          <p:nvSpPr>
            <p:cNvPr id="22" name="CaixaDeTexto 15"/>
            <p:cNvSpPr txBox="1">
              <a:spLocks noChangeArrowheads="1"/>
            </p:cNvSpPr>
            <p:nvPr/>
          </p:nvSpPr>
          <p:spPr bwMode="auto">
            <a:xfrm>
              <a:off x="6516563" y="4161274"/>
              <a:ext cx="24479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PT" sz="2000" dirty="0">
                  <a:solidFill>
                    <a:srgbClr val="0070C0"/>
                  </a:solidFill>
                  <a:latin typeface="Comic Sans MS" pitchFamily="66" charset="0"/>
                </a:rPr>
                <a:t>Merendas da manhã ou da tarde</a:t>
              </a:r>
            </a:p>
          </p:txBody>
        </p:sp>
        <p:pic>
          <p:nvPicPr>
            <p:cNvPr id="24" name="Picture 20" descr="http://www.anutricionista.com/wp-content/uploads/2010/11/180x180xmaca1.jpg.pagespeed.ic.LGLbVieY9Z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75463" y="3307705"/>
              <a:ext cx="841375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upo 31"/>
          <p:cNvGrpSpPr/>
          <p:nvPr/>
        </p:nvGrpSpPr>
        <p:grpSpPr>
          <a:xfrm>
            <a:off x="3059832" y="2852936"/>
            <a:ext cx="3024336" cy="1440160"/>
            <a:chOff x="3059832" y="2852936"/>
            <a:chExt cx="3024336" cy="1440160"/>
          </a:xfrm>
        </p:grpSpPr>
        <p:sp>
          <p:nvSpPr>
            <p:cNvPr id="26" name="Oval 25"/>
            <p:cNvSpPr/>
            <p:nvPr/>
          </p:nvSpPr>
          <p:spPr>
            <a:xfrm>
              <a:off x="3059832" y="2852936"/>
              <a:ext cx="3024336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Rectângulo 24"/>
            <p:cNvSpPr/>
            <p:nvPr/>
          </p:nvSpPr>
          <p:spPr>
            <a:xfrm>
              <a:off x="3203848" y="3140968"/>
              <a:ext cx="27900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b="1" dirty="0" smtClean="0">
                  <a:solidFill>
                    <a:srgbClr val="0070C0"/>
                  </a:solidFill>
                  <a:latin typeface="Comic Sans MS" pitchFamily="66" charset="0"/>
                </a:rPr>
                <a:t>Uma maçã </a:t>
              </a:r>
              <a:r>
                <a:rPr lang="pt-PT" b="1" dirty="0" smtClean="0">
                  <a:solidFill>
                    <a:srgbClr val="92D050"/>
                  </a:solidFill>
                  <a:latin typeface="Comic Sans MS" pitchFamily="66" charset="0"/>
                </a:rPr>
                <a:t>pode e deve fazer parte das várias refeições diárias</a:t>
              </a:r>
              <a:endParaRPr lang="pt-PT" b="1" dirty="0">
                <a:solidFill>
                  <a:srgbClr val="92D050"/>
                </a:solidFill>
                <a:latin typeface="Comic Sans MS" pitchFamily="66" charset="0"/>
              </a:endParaRPr>
            </a:p>
          </p:txBody>
        </p:sp>
      </p:grpSp>
      <p:pic>
        <p:nvPicPr>
          <p:cNvPr id="23" name="Imagem 22" descr="patrocini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907704" y="332656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charset="0"/>
              </a:rPr>
              <a:t>Produtos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Maçã de Alcobaça </a:t>
            </a:r>
            <a:endParaRPr lang="pt-PT" sz="24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C:\Documents and Settings\cm-obidos\My Documents\SUSANA\MAÇÃ ALCOBAÇA\ASSUNTOS ATÉ 2008\fotos\Maçã Fatiada\MVC-001X.JPG"/>
          <p:cNvPicPr>
            <a:picLocks noChangeAspect="1" noChangeArrowheads="1"/>
          </p:cNvPicPr>
          <p:nvPr/>
        </p:nvPicPr>
        <p:blipFill>
          <a:blip r:embed="rId5" cstate="print"/>
          <a:srcRect l="22731" t="11447" r="22076" b="13327"/>
          <a:stretch>
            <a:fillRect/>
          </a:stretch>
        </p:blipFill>
        <p:spPr bwMode="auto">
          <a:xfrm>
            <a:off x="3740635" y="1772816"/>
            <a:ext cx="133542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6" descr="MVC-001X"/>
          <p:cNvPicPr>
            <a:picLocks noChangeAspect="1" noChangeArrowheads="1"/>
          </p:cNvPicPr>
          <p:nvPr/>
        </p:nvPicPr>
        <p:blipFill>
          <a:blip r:embed="rId6" cstate="print"/>
          <a:srcRect l="5618" t="26146" r="15712" b="20490"/>
          <a:stretch>
            <a:fillRect/>
          </a:stretch>
        </p:blipFill>
        <p:spPr bwMode="auto">
          <a:xfrm>
            <a:off x="5468827" y="1772816"/>
            <a:ext cx="133542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ângulo 18"/>
          <p:cNvSpPr/>
          <p:nvPr/>
        </p:nvSpPr>
        <p:spPr>
          <a:xfrm>
            <a:off x="1259632" y="5517232"/>
            <a:ext cx="6912768" cy="648072"/>
          </a:xfrm>
          <a:prstGeom prst="rect">
            <a:avLst/>
          </a:prstGeom>
          <a:solidFill>
            <a:srgbClr val="74C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Podemos consumir a maçã de diversas formas </a:t>
            </a:r>
            <a:r>
              <a:rPr lang="pt-PT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e até mesmo incluí-la como ingrediente em vários produtos</a:t>
            </a:r>
            <a:endParaRPr lang="pt-PT" b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7" name="Picture 3" descr="C:\Users\Vera\Documents\apma\Produtos Maçã de Alcobaça\Frubaça - Copa\Puré Maçã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429000"/>
            <a:ext cx="2232248" cy="177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Vera\Documents\apma\Fotos maçãs geral\fotos maçãs estúdio\Maçãs individual\Gala - IMG_2438 (640x42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1700808"/>
            <a:ext cx="1966190" cy="1308745"/>
          </a:xfrm>
          <a:prstGeom prst="rect">
            <a:avLst/>
          </a:prstGeom>
          <a:noFill/>
        </p:spPr>
      </p:pic>
      <p:pic>
        <p:nvPicPr>
          <p:cNvPr id="1029" name="Picture 5" descr="C:\Users\Vera\Documents\apma\Produtos Maçã de Alcobaça\Cooperfrutas\DSC07141 (640x409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645024"/>
            <a:ext cx="2148482" cy="137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Vera\Documents\apma\Produtos Maçã de Alcobaça\Frubaça - Copa\img-intro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3140968"/>
            <a:ext cx="2292846" cy="229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 descr="patrocinio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36912"/>
            <a:ext cx="2088232" cy="249604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24136" y="5271591"/>
            <a:ext cx="688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8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2400" b="1" dirty="0">
              <a:solidFill>
                <a:srgbClr val="08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5545137" cy="576262"/>
          </a:xfrm>
          <a:noFill/>
          <a:ln/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As tuas reservas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antioxidantes</a:t>
            </a:r>
            <a:endParaRPr lang="en-US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1772816"/>
            <a:ext cx="83884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1640" y="1804754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Escudo Antioxidante</a:t>
            </a:r>
            <a:endParaRPr lang="pt-PT" sz="20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" name="Grupo 102"/>
          <p:cNvGrpSpPr/>
          <p:nvPr/>
        </p:nvGrpSpPr>
        <p:grpSpPr>
          <a:xfrm>
            <a:off x="395536" y="2155353"/>
            <a:ext cx="8289609" cy="3869948"/>
            <a:chOff x="395536" y="2155353"/>
            <a:chExt cx="8289609" cy="3869948"/>
          </a:xfrm>
        </p:grpSpPr>
        <p:pic>
          <p:nvPicPr>
            <p:cNvPr id="92" name="Imagem 91" descr="boneco-pro_2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2276874"/>
              <a:ext cx="3016960" cy="3444652"/>
            </a:xfrm>
            <a:prstGeom prst="rect">
              <a:avLst/>
            </a:prstGeom>
          </p:spPr>
        </p:pic>
        <p:grpSp>
          <p:nvGrpSpPr>
            <p:cNvPr id="3" name="Grupo 86"/>
            <p:cNvGrpSpPr/>
            <p:nvPr/>
          </p:nvGrpSpPr>
          <p:grpSpPr>
            <a:xfrm>
              <a:off x="4427984" y="2636912"/>
              <a:ext cx="3097211" cy="3388389"/>
              <a:chOff x="1835696" y="1545712"/>
              <a:chExt cx="3294671" cy="3604413"/>
            </a:xfrm>
          </p:grpSpPr>
          <p:pic>
            <p:nvPicPr>
              <p:cNvPr id="43" name="Imagem 42" descr="boneco-pro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35696" y="1916832"/>
                <a:ext cx="2304256" cy="3233293"/>
              </a:xfrm>
              <a:prstGeom prst="rect">
                <a:avLst/>
              </a:prstGeom>
            </p:spPr>
          </p:pic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 rot="833080">
                <a:off x="3675388" y="2822015"/>
                <a:ext cx="598749" cy="19811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 rot="833080" flipV="1">
                <a:off x="3725603" y="2607724"/>
                <a:ext cx="1404764" cy="3185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 rot="833080" flipV="1">
                <a:off x="3710454" y="2299459"/>
                <a:ext cx="727053" cy="1097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 rot="833080" flipV="1">
                <a:off x="3802309" y="1545712"/>
                <a:ext cx="1179344" cy="93040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5" name="Explosão 1 84"/>
              <p:cNvSpPr/>
              <p:nvPr/>
            </p:nvSpPr>
            <p:spPr>
              <a:xfrm>
                <a:off x="3563888" y="2132856"/>
                <a:ext cx="288032" cy="432048"/>
              </a:xfrm>
              <a:prstGeom prst="irregularSeal1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6" name="Explosão 1 85"/>
              <p:cNvSpPr/>
              <p:nvPr/>
            </p:nvSpPr>
            <p:spPr>
              <a:xfrm>
                <a:off x="3563888" y="2564904"/>
                <a:ext cx="288032" cy="432048"/>
              </a:xfrm>
              <a:prstGeom prst="irregularSeal1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6" name="CaixaDeTexto 45"/>
            <p:cNvSpPr txBox="1"/>
            <p:nvPr/>
          </p:nvSpPr>
          <p:spPr>
            <a:xfrm>
              <a:off x="6660232" y="2420888"/>
              <a:ext cx="2024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000" b="1" dirty="0" smtClean="0">
                  <a:solidFill>
                    <a:srgbClr val="0070C0"/>
                  </a:solidFill>
                  <a:latin typeface="Comic Sans MS" pitchFamily="66" charset="0"/>
                </a:rPr>
                <a:t>Radicais Livres</a:t>
              </a:r>
              <a:endParaRPr lang="pt-PT" sz="20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61" name="Explosão 1 60"/>
            <p:cNvSpPr/>
            <p:nvPr/>
          </p:nvSpPr>
          <p:spPr>
            <a:xfrm>
              <a:off x="5436096" y="4869160"/>
              <a:ext cx="270769" cy="406154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rot="833080" flipH="1">
              <a:off x="5697314" y="4642488"/>
              <a:ext cx="565649" cy="4455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3" name="Explosão 1 62"/>
            <p:cNvSpPr/>
            <p:nvPr/>
          </p:nvSpPr>
          <p:spPr>
            <a:xfrm>
              <a:off x="5652120" y="5517232"/>
              <a:ext cx="270769" cy="406154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 rot="833080" flipH="1">
              <a:off x="5927404" y="5175041"/>
              <a:ext cx="385536" cy="5408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6" name="Line 24"/>
            <p:cNvSpPr>
              <a:spLocks noChangeShapeType="1"/>
            </p:cNvSpPr>
            <p:nvPr/>
          </p:nvSpPr>
          <p:spPr bwMode="auto">
            <a:xfrm rot="833080" flipH="1">
              <a:off x="2001032" y="2155353"/>
              <a:ext cx="821456" cy="2777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 rot="833080" flipV="1">
              <a:off x="2509778" y="3686994"/>
              <a:ext cx="812075" cy="3156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 rot="833080" flipV="1">
              <a:off x="2564097" y="3240894"/>
              <a:ext cx="928092" cy="7825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3" name="Explosão 1 72"/>
            <p:cNvSpPr/>
            <p:nvPr/>
          </p:nvSpPr>
          <p:spPr>
            <a:xfrm>
              <a:off x="2348382" y="3723723"/>
              <a:ext cx="270769" cy="406154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 rot="833080" flipV="1">
              <a:off x="2443030" y="4435883"/>
              <a:ext cx="1161595" cy="4020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 rot="833080" flipV="1">
              <a:off x="2513201" y="3859595"/>
              <a:ext cx="1093262" cy="9785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4" name="Explosão 1 83"/>
            <p:cNvSpPr/>
            <p:nvPr/>
          </p:nvSpPr>
          <p:spPr>
            <a:xfrm>
              <a:off x="2276374" y="4515811"/>
              <a:ext cx="270769" cy="406154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 rot="833080" flipH="1">
              <a:off x="1929025" y="5683746"/>
              <a:ext cx="821456" cy="2777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m 31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5545137" cy="576262"/>
          </a:xfrm>
          <a:noFill/>
          <a:ln/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As tuas reservas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antioxidantes</a:t>
            </a:r>
            <a:endParaRPr lang="en-US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1772816"/>
            <a:ext cx="83884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4572000" y="1988840"/>
            <a:ext cx="417557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/>
            <a:endParaRPr lang="pt-PT" sz="2400" dirty="0">
              <a:solidFill>
                <a:srgbClr val="0070C0"/>
              </a:solidFill>
              <a:latin typeface="Tekton Pro Cond" pitchFamily="34" charset="0"/>
            </a:endParaRPr>
          </a:p>
          <a:p>
            <a:pPr marL="355600" indent="-355600"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>
                <a:solidFill>
                  <a:srgbClr val="0070C0"/>
                </a:solidFill>
                <a:latin typeface="Comic Sans MS" pitchFamily="66" charset="0"/>
              </a:rPr>
              <a:t>Rica em gordura</a:t>
            </a:r>
          </a:p>
          <a:p>
            <a:pPr marL="355600" indent="-355600"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>
                <a:solidFill>
                  <a:srgbClr val="0070C0"/>
                </a:solidFill>
                <a:latin typeface="Comic Sans MS" pitchFamily="66" charset="0"/>
              </a:rPr>
              <a:t>Pobre em nutrientes</a:t>
            </a:r>
          </a:p>
          <a:p>
            <a:pPr marL="355600" indent="-355600"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>
                <a:solidFill>
                  <a:srgbClr val="0070C0"/>
                </a:solidFill>
                <a:latin typeface="Comic Sans MS" pitchFamily="66" charset="0"/>
              </a:rPr>
              <a:t>Excesso de açúcar</a:t>
            </a:r>
          </a:p>
          <a:p>
            <a:pPr marL="355600" indent="-355600"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Álcool</a:t>
            </a:r>
          </a:p>
          <a:p>
            <a:pPr marL="355600" indent="-355600">
              <a:buClr>
                <a:srgbClr val="92D050"/>
              </a:buClr>
            </a:pPr>
            <a:endParaRPr lang="pt-PT" sz="2000" dirty="0">
              <a:solidFill>
                <a:srgbClr val="0070C0"/>
              </a:solidFill>
              <a:latin typeface="Comic Sans MS" pitchFamily="66" charset="0"/>
            </a:endParaRPr>
          </a:p>
          <a:p>
            <a:pPr marL="355600" indent="-355600"/>
            <a:r>
              <a:rPr lang="pt-PT" sz="2000" dirty="0">
                <a:solidFill>
                  <a:srgbClr val="0070C0"/>
                </a:solidFill>
                <a:latin typeface="Comic Sans MS" pitchFamily="66" charset="0"/>
              </a:rPr>
              <a:t>Excesso de UV</a:t>
            </a:r>
          </a:p>
          <a:p>
            <a:pPr marL="355600" indent="-355600"/>
            <a:r>
              <a:rPr lang="pt-PT" sz="2000" dirty="0">
                <a:solidFill>
                  <a:srgbClr val="0070C0"/>
                </a:solidFill>
                <a:latin typeface="Comic Sans MS" pitchFamily="66" charset="0"/>
              </a:rPr>
              <a:t>Poluição</a:t>
            </a:r>
          </a:p>
          <a:p>
            <a:pPr marL="355600" indent="-355600"/>
            <a:r>
              <a:rPr lang="pt-PT" sz="2000" dirty="0">
                <a:solidFill>
                  <a:srgbClr val="0070C0"/>
                </a:solidFill>
                <a:latin typeface="Comic Sans MS" pitchFamily="66" charset="0"/>
              </a:rPr>
              <a:t>Tabaco</a:t>
            </a:r>
          </a:p>
          <a:p>
            <a:pPr marL="355600" indent="-355600"/>
            <a:r>
              <a:rPr lang="pt-PT" sz="2000" dirty="0">
                <a:solidFill>
                  <a:srgbClr val="0070C0"/>
                </a:solidFill>
                <a:latin typeface="Comic Sans MS" pitchFamily="66" charset="0"/>
              </a:rPr>
              <a:t>Stress</a:t>
            </a:r>
          </a:p>
          <a:p>
            <a:pPr marL="355600" indent="-355600"/>
            <a:r>
              <a:rPr lang="pt-PT" sz="2000" dirty="0">
                <a:solidFill>
                  <a:srgbClr val="0070C0"/>
                </a:solidFill>
                <a:latin typeface="Comic Sans MS" pitchFamily="66" charset="0"/>
              </a:rPr>
              <a:t>Choques térmicos</a:t>
            </a:r>
          </a:p>
          <a:p>
            <a:pPr marL="355600" indent="-355600">
              <a:spcBef>
                <a:spcPct val="50000"/>
              </a:spcBef>
            </a:pPr>
            <a:endParaRPr lang="pt-PT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0" name="Rectângulo 29"/>
          <p:cNvSpPr/>
          <p:nvPr/>
        </p:nvSpPr>
        <p:spPr>
          <a:xfrm>
            <a:off x="1331640" y="1484784"/>
            <a:ext cx="3241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/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</a:rPr>
              <a:t>Fontes de radicais livres</a:t>
            </a:r>
            <a:endParaRPr lang="pt-PT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1403648" y="2348880"/>
            <a:ext cx="2593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/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Alimentação errada: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9" grpId="0"/>
      <p:bldP spid="59" grpId="1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ângulo 8"/>
          <p:cNvSpPr/>
          <p:nvPr/>
        </p:nvSpPr>
        <p:spPr>
          <a:xfrm>
            <a:off x="755576" y="1772816"/>
            <a:ext cx="83884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79712" y="1556792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Stress</a:t>
            </a:r>
            <a:r>
              <a:rPr lang="pt-PT" sz="20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Oxidativo</a:t>
            </a:r>
          </a:p>
        </p:txBody>
      </p:sp>
      <p:sp>
        <p:nvSpPr>
          <p:cNvPr id="41" name="Rectângulo 40"/>
          <p:cNvSpPr/>
          <p:nvPr/>
        </p:nvSpPr>
        <p:spPr>
          <a:xfrm>
            <a:off x="827584" y="2132856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Ação nefasta dos radicais livres:</a:t>
            </a:r>
          </a:p>
          <a:p>
            <a:endParaRPr lang="pt-PT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 Envelhecimento celular - </a:t>
            </a:r>
            <a:r>
              <a:rPr lang="pt-PT" sz="2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multiplicação células degeneradas 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Alteração do DNA - </a:t>
            </a:r>
            <a:r>
              <a:rPr lang="pt-PT" sz="2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multiplicação células degeneradas 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Oxidação do colesterol  - </a:t>
            </a:r>
            <a:r>
              <a:rPr lang="pt-PT" sz="2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acumulação em placas nas artérias</a:t>
            </a:r>
            <a:endParaRPr lang="pt-PT" sz="2000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123728" y="4077072"/>
            <a:ext cx="70202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rgbClr val="E52827"/>
                </a:solidFill>
                <a:latin typeface="Comic Sans MS" pitchFamily="66" charset="0"/>
              </a:rPr>
              <a:t>Surgimentos </a:t>
            </a:r>
            <a:r>
              <a:rPr lang="pt-PT" sz="2000" dirty="0">
                <a:solidFill>
                  <a:srgbClr val="E52827"/>
                </a:solidFill>
                <a:latin typeface="Comic Sans MS" pitchFamily="66" charset="0"/>
              </a:rPr>
              <a:t>de doenças </a:t>
            </a:r>
            <a:r>
              <a:rPr lang="pt-PT" sz="2000" dirty="0" smtClean="0">
                <a:solidFill>
                  <a:srgbClr val="E52827"/>
                </a:solidFill>
                <a:latin typeface="Comic Sans MS" pitchFamily="66" charset="0"/>
              </a:rPr>
              <a:t>crónicas</a:t>
            </a:r>
          </a:p>
          <a:p>
            <a:endParaRPr lang="pt-PT" sz="2000" dirty="0" smtClean="0">
              <a:solidFill>
                <a:srgbClr val="E52827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 Colesterol e doenças cardiovasculares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  Cancros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  Doenças neuro degenerativas (Alzheimer, 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P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arkinson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</a:rPr>
              <a:t>  Diabetes</a:t>
            </a:r>
            <a:endParaRPr lang="pt-PT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auto">
          <a:xfrm>
            <a:off x="3995936" y="3861048"/>
            <a:ext cx="216024" cy="288032"/>
          </a:xfrm>
          <a:prstGeom prst="downArrow">
            <a:avLst>
              <a:gd name="adj1" fmla="val 50000"/>
              <a:gd name="adj2" fmla="val 4290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33" name="CaixaDeTexto 32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1835696" y="332656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O que acontece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no corpo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m 11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7" grpId="0"/>
      <p:bldP spid="5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ângulo 8"/>
          <p:cNvSpPr/>
          <p:nvPr/>
        </p:nvSpPr>
        <p:spPr>
          <a:xfrm>
            <a:off x="755576" y="1772816"/>
            <a:ext cx="83884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agem 30" descr="Foto_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140968"/>
            <a:ext cx="192621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Rectângulo 48"/>
          <p:cNvSpPr/>
          <p:nvPr/>
        </p:nvSpPr>
        <p:spPr>
          <a:xfrm>
            <a:off x="179512" y="3356992"/>
            <a:ext cx="23042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3 a 5 porções </a:t>
            </a:r>
          </a:p>
          <a:p>
            <a:pPr algn="ctr"/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de frutas e legumes</a:t>
            </a:r>
          </a:p>
          <a:p>
            <a:endParaRPr lang="pt-PT" dirty="0">
              <a:latin typeface="Comic Sans MS" pitchFamily="66" charset="0"/>
            </a:endParaRPr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auto">
          <a:xfrm rot="16200000">
            <a:off x="4692190" y="3596842"/>
            <a:ext cx="335684" cy="576064"/>
          </a:xfrm>
          <a:prstGeom prst="downArrow">
            <a:avLst>
              <a:gd name="adj1" fmla="val 50000"/>
              <a:gd name="adj2" fmla="val 4290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53" name="Rectangle 4"/>
          <p:cNvSpPr txBox="1">
            <a:spLocks noChangeArrowheads="1"/>
          </p:cNvSpPr>
          <p:nvPr/>
        </p:nvSpPr>
        <p:spPr>
          <a:xfrm>
            <a:off x="1979712" y="332656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Fortalece o 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sistema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imunitário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grpSp>
        <p:nvGrpSpPr>
          <p:cNvPr id="2" name="Grupo 79"/>
          <p:cNvGrpSpPr/>
          <p:nvPr/>
        </p:nvGrpSpPr>
        <p:grpSpPr>
          <a:xfrm>
            <a:off x="4798970" y="2132856"/>
            <a:ext cx="3314156" cy="3516034"/>
            <a:chOff x="4798970" y="2132856"/>
            <a:chExt cx="3314156" cy="3516034"/>
          </a:xfrm>
        </p:grpSpPr>
        <p:sp>
          <p:nvSpPr>
            <p:cNvPr id="64" name="Oval 63"/>
            <p:cNvSpPr/>
            <p:nvPr/>
          </p:nvSpPr>
          <p:spPr>
            <a:xfrm>
              <a:off x="5508104" y="2708920"/>
              <a:ext cx="1872208" cy="24482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omic Sans MS" pitchFamily="66" charset="0"/>
              </a:endParaRPr>
            </a:p>
          </p:txBody>
        </p:sp>
        <p:sp>
          <p:nvSpPr>
            <p:cNvPr id="32" name="Rectângulo 31"/>
            <p:cNvSpPr/>
            <p:nvPr/>
          </p:nvSpPr>
          <p:spPr>
            <a:xfrm>
              <a:off x="5652120" y="2132856"/>
              <a:ext cx="15921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2000" b="1" dirty="0" smtClean="0">
                  <a:solidFill>
                    <a:srgbClr val="0070C0"/>
                  </a:solidFill>
                  <a:latin typeface="Comic Sans MS" pitchFamily="66" charset="0"/>
                  <a:cs typeface="Arial" pitchFamily="34" charset="0"/>
                </a:rPr>
                <a:t>Reequilíbrio</a:t>
              </a:r>
              <a:endParaRPr lang="pt-PT" sz="20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pic>
          <p:nvPicPr>
            <p:cNvPr id="55" name="Imagem 54" descr="boneco-SEMpro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8144" y="2708920"/>
              <a:ext cx="1432511" cy="2303338"/>
            </a:xfrm>
            <a:prstGeom prst="rect">
              <a:avLst/>
            </a:prstGeom>
          </p:spPr>
        </p:pic>
        <p:sp>
          <p:nvSpPr>
            <p:cNvPr id="65" name="Line 24"/>
            <p:cNvSpPr>
              <a:spLocks noChangeShapeType="1"/>
            </p:cNvSpPr>
            <p:nvPr/>
          </p:nvSpPr>
          <p:spPr bwMode="auto">
            <a:xfrm rot="833080" flipV="1">
              <a:off x="7310701" y="3101201"/>
              <a:ext cx="683478" cy="1031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>
                <a:latin typeface="Comic Sans MS" pitchFamily="66" charset="0"/>
              </a:endParaRPr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rot="833080" flipV="1">
              <a:off x="7367578" y="2645813"/>
              <a:ext cx="745548" cy="5847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omic Sans MS" pitchFamily="66" charset="0"/>
              </a:endParaRPr>
            </a:p>
          </p:txBody>
        </p:sp>
        <p:sp>
          <p:nvSpPr>
            <p:cNvPr id="67" name="Explosão 1 66"/>
            <p:cNvSpPr/>
            <p:nvPr/>
          </p:nvSpPr>
          <p:spPr>
            <a:xfrm>
              <a:off x="7181551" y="2924944"/>
              <a:ext cx="270769" cy="406154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omic Sans MS" pitchFamily="66" charset="0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 rot="833080">
              <a:off x="7042239" y="5178273"/>
              <a:ext cx="388113" cy="3698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>
                <a:latin typeface="Comic Sans MS" pitchFamily="66" charset="0"/>
              </a:endParaRPr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 rot="833080" flipV="1">
              <a:off x="7106230" y="5034274"/>
              <a:ext cx="404150" cy="1654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omic Sans MS" pitchFamily="66" charset="0"/>
              </a:endParaRPr>
            </a:p>
          </p:txBody>
        </p:sp>
        <p:sp>
          <p:nvSpPr>
            <p:cNvPr id="72" name="Explosão 1 71"/>
            <p:cNvSpPr/>
            <p:nvPr/>
          </p:nvSpPr>
          <p:spPr>
            <a:xfrm>
              <a:off x="6948264" y="4895054"/>
              <a:ext cx="270769" cy="406154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omic Sans MS" pitchFamily="66" charset="0"/>
              </a:endParaRPr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 rot="833080" flipH="1">
              <a:off x="5090223" y="4881518"/>
              <a:ext cx="403714" cy="7673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>
                <a:latin typeface="Comic Sans MS" pitchFamily="66" charset="0"/>
              </a:endParaRPr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 rot="833080" flipV="1">
              <a:off x="5162013" y="4915233"/>
              <a:ext cx="404150" cy="1654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omic Sans MS" pitchFamily="66" charset="0"/>
              </a:endParaRPr>
            </a:p>
          </p:txBody>
        </p:sp>
        <p:sp>
          <p:nvSpPr>
            <p:cNvPr id="75" name="Explosão 1 74"/>
            <p:cNvSpPr/>
            <p:nvPr/>
          </p:nvSpPr>
          <p:spPr>
            <a:xfrm>
              <a:off x="5508104" y="4725144"/>
              <a:ext cx="270769" cy="406154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omic Sans MS" pitchFamily="66" charset="0"/>
              </a:endParaRPr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 rot="833080" flipH="1">
              <a:off x="4945972" y="2988047"/>
              <a:ext cx="548198" cy="1828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>
                <a:latin typeface="Comic Sans MS" pitchFamily="66" charset="0"/>
              </a:endParaRPr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 rot="833080">
              <a:off x="4798970" y="2791695"/>
              <a:ext cx="711546" cy="1778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>
                <a:latin typeface="Comic Sans MS" pitchFamily="66" charset="0"/>
              </a:endParaRPr>
            </a:p>
          </p:txBody>
        </p:sp>
        <p:sp>
          <p:nvSpPr>
            <p:cNvPr id="78" name="Explosão 1 77"/>
            <p:cNvSpPr/>
            <p:nvPr/>
          </p:nvSpPr>
          <p:spPr>
            <a:xfrm>
              <a:off x="5508104" y="2924944"/>
              <a:ext cx="270769" cy="406154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omic Sans MS" pitchFamily="66" charset="0"/>
              </a:endParaRPr>
            </a:p>
          </p:txBody>
        </p:sp>
      </p:grpSp>
      <p:sp>
        <p:nvSpPr>
          <p:cNvPr id="79" name="Rectângulo 78"/>
          <p:cNvSpPr/>
          <p:nvPr/>
        </p:nvSpPr>
        <p:spPr>
          <a:xfrm>
            <a:off x="971600" y="2276872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melhor proteção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3" grpId="0" animBg="1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1979712" y="332656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Fortalece o 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sistema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imunitário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1772816"/>
            <a:ext cx="83884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Imagem 40" descr="Foto_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221088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Imagem 47" descr="Foto_4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221088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AutoShape 29"/>
          <p:cNvSpPr>
            <a:spLocks noChangeArrowheads="1"/>
          </p:cNvSpPr>
          <p:nvPr/>
        </p:nvSpPr>
        <p:spPr bwMode="auto">
          <a:xfrm>
            <a:off x="2915816" y="3501008"/>
            <a:ext cx="335684" cy="576064"/>
          </a:xfrm>
          <a:prstGeom prst="downArrow">
            <a:avLst>
              <a:gd name="adj1" fmla="val 50000"/>
              <a:gd name="adj2" fmla="val 4290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827584" y="1556792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20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endParaRPr lang="pt-PT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Tem </a:t>
            </a:r>
            <a:r>
              <a:rPr lang="pt-PT" sz="20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mais de 80 </a:t>
            </a:r>
            <a:r>
              <a:rPr lang="pt-PT" sz="2000" dirty="0" err="1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fitonutrientes</a:t>
            </a:r>
            <a:endParaRPr lang="pt-PT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t-PT" sz="20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Fruto </a:t>
            </a:r>
            <a:r>
              <a:rPr lang="pt-PT" sz="20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com maior 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atividade </a:t>
            </a:r>
            <a:r>
              <a:rPr lang="pt-PT" sz="20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antioxidante</a:t>
            </a:r>
          </a:p>
          <a:p>
            <a:pPr>
              <a:buFontTx/>
              <a:buChar char="•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100 </a:t>
            </a:r>
            <a:r>
              <a:rPr lang="pt-PT" sz="20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gr de maçã 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com casca &gt;&gt; atividade </a:t>
            </a:r>
            <a:r>
              <a:rPr lang="pt-PT" sz="20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antioxidante = 1.500 miligramas de 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   vitamina </a:t>
            </a:r>
            <a:r>
              <a:rPr lang="pt-PT" sz="20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C</a:t>
            </a:r>
          </a:p>
        </p:txBody>
      </p:sp>
      <p:sp>
        <p:nvSpPr>
          <p:cNvPr id="38" name="AutoShape 29"/>
          <p:cNvSpPr>
            <a:spLocks noChangeArrowheads="1"/>
          </p:cNvSpPr>
          <p:nvPr/>
        </p:nvSpPr>
        <p:spPr bwMode="auto">
          <a:xfrm rot="16200000">
            <a:off x="4404158" y="4748970"/>
            <a:ext cx="335684" cy="576064"/>
          </a:xfrm>
          <a:prstGeom prst="downArrow">
            <a:avLst>
              <a:gd name="adj1" fmla="val 50000"/>
              <a:gd name="adj2" fmla="val 4290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Rectângulo 20"/>
          <p:cNvSpPr/>
          <p:nvPr/>
        </p:nvSpPr>
        <p:spPr>
          <a:xfrm>
            <a:off x="1051153" y="1556792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Uma maçã com casca</a:t>
            </a:r>
            <a:endParaRPr lang="pt-PT" sz="20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0" grpId="0" animBg="1"/>
      <p:bldP spid="37" grpId="0"/>
      <p:bldP spid="38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1979712" y="332656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Fortalece o 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sistema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imunitário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1772816"/>
            <a:ext cx="83884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auto">
          <a:xfrm rot="16200000">
            <a:off x="3900102" y="2732746"/>
            <a:ext cx="335684" cy="576064"/>
          </a:xfrm>
          <a:prstGeom prst="downArrow">
            <a:avLst>
              <a:gd name="adj1" fmla="val 50000"/>
              <a:gd name="adj2" fmla="val 4290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539552" y="1988840"/>
            <a:ext cx="842493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2400" dirty="0" smtClean="0">
              <a:solidFill>
                <a:srgbClr val="0070C0"/>
              </a:solidFill>
              <a:latin typeface="Tekton Pro Cond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400" dirty="0" smtClean="0">
                <a:solidFill>
                  <a:srgbClr val="0070C0"/>
                </a:solidFill>
                <a:latin typeface="Tekton Pro Cond" pitchFamily="34" charset="0"/>
                <a:cs typeface="Arial" pitchFamily="34" charset="0"/>
              </a:rPr>
              <a:t> 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É seguro consumir uma </a:t>
            </a:r>
          </a:p>
          <a:p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  maçã com casca</a:t>
            </a:r>
          </a:p>
        </p:txBody>
      </p:sp>
      <p:sp>
        <p:nvSpPr>
          <p:cNvPr id="38" name="AutoShape 29"/>
          <p:cNvSpPr>
            <a:spLocks noChangeArrowheads="1"/>
          </p:cNvSpPr>
          <p:nvPr/>
        </p:nvSpPr>
        <p:spPr bwMode="auto">
          <a:xfrm>
            <a:off x="5292080" y="4273932"/>
            <a:ext cx="335684" cy="576064"/>
          </a:xfrm>
          <a:prstGeom prst="downArrow">
            <a:avLst>
              <a:gd name="adj1" fmla="val 50000"/>
              <a:gd name="adj2" fmla="val 4290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Rectângulo 15"/>
          <p:cNvSpPr/>
          <p:nvPr/>
        </p:nvSpPr>
        <p:spPr>
          <a:xfrm>
            <a:off x="4208692" y="4849996"/>
            <a:ext cx="2643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2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5 x mais atividade </a:t>
            </a:r>
          </a:p>
          <a:p>
            <a:pPr algn="ctr"/>
            <a:r>
              <a:rPr lang="pt-PT" sz="22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antioxidante</a:t>
            </a:r>
            <a:endParaRPr lang="pt-PT" sz="22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2" name="Imagem 21" descr="maç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204864"/>
            <a:ext cx="1849228" cy="1874618"/>
          </a:xfrm>
          <a:prstGeom prst="rect">
            <a:avLst/>
          </a:prstGeom>
        </p:spPr>
      </p:pic>
      <p:sp>
        <p:nvSpPr>
          <p:cNvPr id="25" name="Rectângulo 24"/>
          <p:cNvSpPr/>
          <p:nvPr/>
        </p:nvSpPr>
        <p:spPr>
          <a:xfrm>
            <a:off x="1115616" y="1628800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Uma Maçã de Alcobaça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0" grpId="0" animBg="1"/>
      <p:bldP spid="37" grpId="0"/>
      <p:bldP spid="38" grpId="0" animBg="1"/>
      <p:bldP spid="16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ângulo 8"/>
          <p:cNvSpPr/>
          <p:nvPr/>
        </p:nvSpPr>
        <p:spPr>
          <a:xfrm>
            <a:off x="755576" y="1772816"/>
            <a:ext cx="838842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2123728" y="1268760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Atividade antioxidante</a:t>
            </a: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2123728" y="404664"/>
            <a:ext cx="5545137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Maçã e a </a:t>
            </a: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Sa</a:t>
            </a:r>
            <a:r>
              <a:rPr lang="en-US" sz="2400" b="1" dirty="0" err="1" smtClean="0">
                <a:solidFill>
                  <a:srgbClr val="92D050"/>
                </a:solidFill>
                <a:latin typeface="Comic Sans MS" pitchFamily="66" charset="0"/>
                <a:ea typeface="+mj-ea"/>
                <a:cs typeface="Arial" pitchFamily="34" charset="0"/>
              </a:rPr>
              <a:t>úde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grpSp>
        <p:nvGrpSpPr>
          <p:cNvPr id="2" name="Grupo 38"/>
          <p:cNvGrpSpPr/>
          <p:nvPr/>
        </p:nvGrpSpPr>
        <p:grpSpPr>
          <a:xfrm>
            <a:off x="1296144" y="2204864"/>
            <a:ext cx="6983760" cy="3838575"/>
            <a:chOff x="1043608" y="2204864"/>
            <a:chExt cx="6983760" cy="3838575"/>
          </a:xfrm>
        </p:grpSpPr>
        <p:grpSp>
          <p:nvGrpSpPr>
            <p:cNvPr id="3" name="Grupo 37"/>
            <p:cNvGrpSpPr/>
            <p:nvPr/>
          </p:nvGrpSpPr>
          <p:grpSpPr>
            <a:xfrm>
              <a:off x="1043608" y="2204864"/>
              <a:ext cx="6983760" cy="3838575"/>
              <a:chOff x="1043608" y="2204864"/>
              <a:chExt cx="6983760" cy="3838575"/>
            </a:xfrm>
          </p:grpSpPr>
          <p:pic>
            <p:nvPicPr>
              <p:cNvPr id="30" name="Imagem 29" descr="grafico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43608" y="2204864"/>
                <a:ext cx="6153150" cy="3838575"/>
              </a:xfrm>
              <a:prstGeom prst="rect">
                <a:avLst/>
              </a:prstGeom>
            </p:spPr>
          </p:pic>
          <p:sp>
            <p:nvSpPr>
              <p:cNvPr id="13" name="Rectângulo 12"/>
              <p:cNvSpPr/>
              <p:nvPr/>
            </p:nvSpPr>
            <p:spPr>
              <a:xfrm>
                <a:off x="3455368" y="2852936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pt-PT" sz="2000" dirty="0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Total </a:t>
                </a:r>
                <a:r>
                  <a:rPr lang="pt-PT" sz="2000" dirty="0" err="1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antioxidant</a:t>
                </a:r>
                <a:r>
                  <a:rPr lang="pt-PT" sz="2000" dirty="0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 </a:t>
                </a:r>
                <a:r>
                  <a:rPr lang="pt-PT" sz="2000" dirty="0" err="1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activity</a:t>
                </a:r>
                <a:r>
                  <a:rPr lang="pt-PT" sz="2000" dirty="0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pt-PT" sz="2000" dirty="0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(</a:t>
                </a:r>
                <a:r>
                  <a:rPr lang="pt-PT" sz="2000" dirty="0" err="1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umol</a:t>
                </a:r>
                <a:r>
                  <a:rPr lang="pt-PT" sz="2000" dirty="0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 </a:t>
                </a:r>
                <a:r>
                  <a:rPr lang="pt-PT" sz="2000" dirty="0" err="1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vitamin</a:t>
                </a:r>
                <a:r>
                  <a:rPr lang="pt-PT" sz="2000" dirty="0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 C </a:t>
                </a:r>
                <a:r>
                  <a:rPr lang="pt-PT" sz="2000" dirty="0" err="1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equivalents</a:t>
                </a:r>
                <a:r>
                  <a:rPr lang="pt-PT" sz="2000" dirty="0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/g </a:t>
                </a:r>
                <a:r>
                  <a:rPr lang="pt-PT" sz="2000" dirty="0" err="1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fruit</a:t>
                </a:r>
                <a:r>
                  <a:rPr lang="pt-PT" sz="2000" dirty="0" smtClean="0">
                    <a:solidFill>
                      <a:srgbClr val="0070C0"/>
                    </a:solidFill>
                    <a:latin typeface="Comic Sans MS" pitchFamily="66" charset="0"/>
                    <a:cs typeface="Arial" pitchFamily="34" charset="0"/>
                  </a:rPr>
                  <a:t>)</a:t>
                </a:r>
                <a:endParaRPr lang="pt-PT" sz="2000" dirty="0">
                  <a:solidFill>
                    <a:srgbClr val="0070C0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716016" y="5517232"/>
              <a:ext cx="1152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pt-PT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Laranja</a:t>
              </a: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3563491" y="5517232"/>
              <a:ext cx="1152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pt-PT" b="1" dirty="0" smtClean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Banana</a:t>
              </a:r>
              <a:endParaRPr lang="pt-PT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5939755" y="5517232"/>
              <a:ext cx="1152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pt-PT" b="1" dirty="0" smtClean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Ananás</a:t>
              </a:r>
              <a:endParaRPr lang="pt-PT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2339752" y="5517232"/>
              <a:ext cx="1152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pt-PT" b="1" dirty="0" smtClean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Pera</a:t>
              </a:r>
              <a:endParaRPr lang="pt-PT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1043608" y="5517232"/>
              <a:ext cx="1152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pt-PT" b="1" dirty="0" smtClean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Maçã</a:t>
              </a:r>
              <a:endParaRPr lang="pt-PT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829</Words>
  <Application>Microsoft Office PowerPoint</Application>
  <PresentationFormat>Apresentação no Ecrã (4:3)</PresentationFormat>
  <Paragraphs>280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0" baseType="lpstr">
      <vt:lpstr>Tema do Office</vt:lpstr>
      <vt:lpstr>Diapositivo 1</vt:lpstr>
      <vt:lpstr>As tuas reservas antioxidantes</vt:lpstr>
      <vt:lpstr>As tuas reservas antioxidantes</vt:lpstr>
      <vt:lpstr>As tuas reservas antioxidantes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Cristina Pires</dc:creator>
  <cp:lastModifiedBy>Vera</cp:lastModifiedBy>
  <cp:revision>102</cp:revision>
  <dcterms:created xsi:type="dcterms:W3CDTF">2014-06-09T14:15:51Z</dcterms:created>
  <dcterms:modified xsi:type="dcterms:W3CDTF">2014-06-20T09:26:45Z</dcterms:modified>
</cp:coreProperties>
</file>